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1" r:id="rId2"/>
    <p:sldId id="260" r:id="rId3"/>
    <p:sldId id="259" r:id="rId4"/>
    <p:sldId id="256" r:id="rId5"/>
    <p:sldId id="262" r:id="rId6"/>
    <p:sldId id="263" r:id="rId7"/>
    <p:sldId id="264" r:id="rId8"/>
    <p:sldId id="276" r:id="rId9"/>
    <p:sldId id="267" r:id="rId10"/>
    <p:sldId id="277" r:id="rId11"/>
    <p:sldId id="278" r:id="rId12"/>
    <p:sldId id="279" r:id="rId13"/>
    <p:sldId id="280" r:id="rId14"/>
    <p:sldId id="281" r:id="rId15"/>
    <p:sldId id="265" r:id="rId16"/>
    <p:sldId id="266" r:id="rId17"/>
    <p:sldId id="269" r:id="rId18"/>
    <p:sldId id="272" r:id="rId19"/>
    <p:sldId id="271" r:id="rId20"/>
    <p:sldId id="273" r:id="rId21"/>
    <p:sldId id="270" r:id="rId22"/>
    <p:sldId id="275" r:id="rId23"/>
    <p:sldId id="268" r:id="rId24"/>
    <p:sldId id="283" r:id="rId25"/>
    <p:sldId id="284" r:id="rId26"/>
    <p:sldId id="282"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69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98"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3B71E6-3D13-4E02-8FA6-D4810F0FBD07}" type="datetimeFigureOut">
              <a:rPr lang="en-US" smtClean="0"/>
              <a:pPr/>
              <a:t>3/30/2013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7CFA123-67C2-45BE-97C6-57C6A08607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latin typeface="Arial" pitchFamily="34" charset="0"/>
                <a:cs typeface="Arial" pitchFamily="34" charset="0"/>
              </a:rPr>
              <a:t>Welcome to Prince Hall Grand Chapter Workshop.</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My name is </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The purpose of today's training is to </a:t>
            </a:r>
          </a:p>
          <a:p>
            <a:endParaRPr lang="en-US" sz="1600" dirty="0" smtClean="0">
              <a:latin typeface="Arial" pitchFamily="34" charset="0"/>
              <a:cs typeface="Arial" pitchFamily="34" charset="0"/>
            </a:endParaRPr>
          </a:p>
          <a:p>
            <a:endParaRPr lang="en-US" sz="16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1400" dirty="0" smtClean="0">
                <a:latin typeface="Arial" pitchFamily="34" charset="0"/>
                <a:cs typeface="Arial" pitchFamily="34" charset="0"/>
              </a:rPr>
              <a:t>The name </a:t>
            </a:r>
            <a:r>
              <a:rPr lang="en-US" sz="1400" dirty="0" err="1" smtClean="0">
                <a:latin typeface="Arial" pitchFamily="34" charset="0"/>
                <a:cs typeface="Arial" pitchFamily="34" charset="0"/>
              </a:rPr>
              <a:t>Adah</a:t>
            </a:r>
            <a:r>
              <a:rPr lang="en-US" sz="1400" dirty="0" smtClean="0">
                <a:latin typeface="Arial" pitchFamily="34" charset="0"/>
                <a:cs typeface="Arial" pitchFamily="34" charset="0"/>
              </a:rPr>
              <a:t> means "adornment" and appears several times in the Old Testament, but we are interested in this connection with the daughter of </a:t>
            </a:r>
            <a:r>
              <a:rPr lang="en-US" sz="1400" dirty="0" err="1" smtClean="0">
                <a:latin typeface="Arial" pitchFamily="34" charset="0"/>
                <a:cs typeface="Arial" pitchFamily="34" charset="0"/>
              </a:rPr>
              <a:t>Jephthah</a:t>
            </a:r>
            <a:r>
              <a:rPr lang="en-US" sz="1400" dirty="0" smtClean="0">
                <a:latin typeface="Arial" pitchFamily="34" charset="0"/>
                <a:cs typeface="Arial" pitchFamily="34" charset="0"/>
              </a:rPr>
              <a:t> who bore this name. </a:t>
            </a:r>
          </a:p>
          <a:p>
            <a:pPr>
              <a:buNone/>
            </a:pPr>
            <a:endParaRPr lang="en-US" sz="1400" dirty="0" smtClean="0">
              <a:latin typeface="Arial" pitchFamily="34" charset="0"/>
              <a:cs typeface="Arial" pitchFamily="34" charset="0"/>
            </a:endParaRPr>
          </a:p>
          <a:p>
            <a:pPr>
              <a:buNone/>
            </a:pPr>
            <a:r>
              <a:rPr lang="en-US" sz="1400" dirty="0" err="1" smtClean="0">
                <a:latin typeface="Arial" pitchFamily="34" charset="0"/>
                <a:cs typeface="Arial" pitchFamily="34" charset="0"/>
              </a:rPr>
              <a:t>Jephthah</a:t>
            </a:r>
            <a:r>
              <a:rPr lang="en-US" sz="1400" dirty="0" smtClean="0">
                <a:latin typeface="Arial" pitchFamily="34" charset="0"/>
                <a:cs typeface="Arial" pitchFamily="34" charset="0"/>
              </a:rPr>
              <a:t>, an important judge and military personage in the Old Testament, took an oath or vow before going out on an important military mission that he would sacrifice the first thing he would see coming from his house if he returned victorious. </a:t>
            </a:r>
          </a:p>
          <a:p>
            <a:pPr>
              <a:buNone/>
            </a:pP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He was the victor of the campaign and on his return </a:t>
            </a:r>
            <a:r>
              <a:rPr lang="en-US" sz="1400" dirty="0" err="1" smtClean="0">
                <a:latin typeface="Arial" pitchFamily="34" charset="0"/>
                <a:cs typeface="Arial" pitchFamily="34" charset="0"/>
              </a:rPr>
              <a:t>Adah</a:t>
            </a:r>
            <a:r>
              <a:rPr lang="en-US" sz="1400" dirty="0" smtClean="0">
                <a:latin typeface="Arial" pitchFamily="34" charset="0"/>
                <a:cs typeface="Arial" pitchFamily="34" charset="0"/>
              </a:rPr>
              <a:t>, his only child, was the first thing that came from his house to see him. </a:t>
            </a:r>
          </a:p>
          <a:p>
            <a:pPr>
              <a:buNone/>
            </a:pP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The broken-hearted </a:t>
            </a:r>
            <a:r>
              <a:rPr lang="en-US" sz="1400" dirty="0" err="1" smtClean="0">
                <a:latin typeface="Arial" pitchFamily="34" charset="0"/>
                <a:cs typeface="Arial" pitchFamily="34" charset="0"/>
              </a:rPr>
              <a:t>Jephthah</a:t>
            </a:r>
            <a:r>
              <a:rPr lang="en-US" sz="1400" dirty="0" smtClean="0">
                <a:latin typeface="Arial" pitchFamily="34" charset="0"/>
                <a:cs typeface="Arial" pitchFamily="34" charset="0"/>
              </a:rPr>
              <a:t> was loyal to his vow, though he protested against this custom. </a:t>
            </a:r>
          </a:p>
          <a:p>
            <a:pPr>
              <a:buNone/>
            </a:pP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This incident in Biblical history is used by the Eastern Star to symbolize the binding and serious nature of a vow.</a:t>
            </a:r>
          </a:p>
          <a:p>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rPr>
              <a:t>The name Ruth means "companion." The story of Ruth is the most beautiful story in the Holy Bible, Ruth was a native of Moab. </a:t>
            </a:r>
          </a:p>
          <a:p>
            <a:endParaRPr lang="en-US" sz="1400" dirty="0" smtClean="0">
              <a:latin typeface="Arial" pitchFamily="34" charset="0"/>
            </a:endParaRPr>
          </a:p>
          <a:p>
            <a:r>
              <a:rPr lang="en-US" sz="1400" dirty="0" smtClean="0">
                <a:latin typeface="Arial" pitchFamily="34" charset="0"/>
              </a:rPr>
              <a:t>She was married, but an epidemic killed the men of the community, including her husband. In accordance with custom, she returned to Bethlehem where she lived with her mother-in-law, Naomi. </a:t>
            </a:r>
          </a:p>
          <a:p>
            <a:endParaRPr lang="en-US" sz="1400" dirty="0" smtClean="0">
              <a:latin typeface="Arial" pitchFamily="34" charset="0"/>
            </a:endParaRPr>
          </a:p>
          <a:p>
            <a:r>
              <a:rPr lang="en-US" sz="1400" dirty="0" smtClean="0">
                <a:latin typeface="Arial" pitchFamily="34" charset="0"/>
              </a:rPr>
              <a:t>Times were hard and they secured employment from Boaz, a kinsmen of her dead husband. Boaz also was her protector. </a:t>
            </a:r>
          </a:p>
          <a:p>
            <a:endParaRPr lang="en-US" sz="1400" dirty="0" smtClean="0">
              <a:latin typeface="Arial" pitchFamily="34" charset="0"/>
            </a:endParaRPr>
          </a:p>
          <a:p>
            <a:r>
              <a:rPr lang="en-US" sz="1400" dirty="0" smtClean="0">
                <a:latin typeface="Arial" pitchFamily="34" charset="0"/>
              </a:rPr>
              <a:t>He was attracted to her primarily because of her devotion and loyalty to Naomi. He married her and they had a child to whom they gave the name of </a:t>
            </a:r>
            <a:r>
              <a:rPr lang="en-US" sz="1400" dirty="0" err="1" smtClean="0">
                <a:latin typeface="Arial" pitchFamily="34" charset="0"/>
              </a:rPr>
              <a:t>Obed</a:t>
            </a:r>
            <a:r>
              <a:rPr lang="en-US" sz="1400" dirty="0" smtClean="0">
                <a:latin typeface="Arial" pitchFamily="34" charset="0"/>
              </a:rPr>
              <a:t> who became the grandfather of David. </a:t>
            </a:r>
          </a:p>
          <a:p>
            <a:endParaRPr lang="en-US" sz="1400" dirty="0" smtClean="0">
              <a:latin typeface="Arial" pitchFamily="34" charset="0"/>
            </a:endParaRPr>
          </a:p>
          <a:p>
            <a:r>
              <a:rPr lang="en-US" sz="1400" dirty="0" smtClean="0">
                <a:latin typeface="Arial" pitchFamily="34" charset="0"/>
              </a:rPr>
              <a:t>This story is used by the Eastern Star to symbolize constant faithfulness to one's duty.</a:t>
            </a:r>
            <a:endParaRPr lang="en-US" sz="14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r>
              <a:rPr lang="en-US" sz="1400" dirty="0" smtClean="0">
                <a:latin typeface="Arial" pitchFamily="34" charset="0"/>
              </a:rPr>
              <a:t>The name Esther means "star." In the Holy Bible Esther is presented as a person of great strength and personal beauty who heard of a plot against her people and protected them from destruction. </a:t>
            </a:r>
          </a:p>
          <a:p>
            <a:pPr defTabSz="931774"/>
            <a:endParaRPr lang="en-US" sz="1400" dirty="0" smtClean="0">
              <a:latin typeface="Arial" pitchFamily="34" charset="0"/>
            </a:endParaRPr>
          </a:p>
          <a:p>
            <a:pPr defTabSz="931774"/>
            <a:r>
              <a:rPr lang="en-US" sz="1400" dirty="0" smtClean="0">
                <a:latin typeface="Arial" pitchFamily="34" charset="0"/>
              </a:rPr>
              <a:t>The plotter was hanged in their stead. This story is used by the Eastern Star to symbolize one's fidelity to kindred and friends.    </a:t>
            </a:r>
          </a:p>
          <a:p>
            <a:endParaRPr lang="en-US" sz="14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rPr>
              <a:t>The name Martha means "lady." The name appears a number of times in the New Testament, and Biblical scholars are not too sure that the name is used each time relating to the same person. </a:t>
            </a:r>
          </a:p>
          <a:p>
            <a:endParaRPr lang="en-US" sz="1400" dirty="0" smtClean="0">
              <a:latin typeface="Arial" pitchFamily="34" charset="0"/>
            </a:endParaRPr>
          </a:p>
          <a:p>
            <a:r>
              <a:rPr lang="en-US" sz="1400" dirty="0" smtClean="0">
                <a:latin typeface="Arial" pitchFamily="34" charset="0"/>
              </a:rPr>
              <a:t>The Eastern Star uses the name in its ritual in connection with the sister of Mary and Lazarus, of Bethany, who was a close friend of Jesus. It was Lazarus who was raised from the dead. </a:t>
            </a:r>
          </a:p>
          <a:p>
            <a:endParaRPr lang="en-US" sz="1400" dirty="0" smtClean="0">
              <a:latin typeface="Arial" pitchFamily="34" charset="0"/>
            </a:endParaRPr>
          </a:p>
          <a:p>
            <a:r>
              <a:rPr lang="en-US" sz="1400" dirty="0" smtClean="0">
                <a:latin typeface="Arial" pitchFamily="34" charset="0"/>
              </a:rPr>
              <a:t>The Eastern Star uses this story to symbolize enduring faith and a belief in eternal life.</a:t>
            </a:r>
            <a:endParaRPr lang="en-US" sz="14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1400" dirty="0" smtClean="0">
                <a:latin typeface="Arial" pitchFamily="34" charset="0"/>
              </a:rPr>
              <a:t>The name </a:t>
            </a:r>
            <a:r>
              <a:rPr lang="en-US" sz="1400" dirty="0" err="1" smtClean="0">
                <a:latin typeface="Arial" pitchFamily="34" charset="0"/>
              </a:rPr>
              <a:t>Electa</a:t>
            </a:r>
            <a:r>
              <a:rPr lang="en-US" sz="1400" dirty="0" smtClean="0">
                <a:latin typeface="Arial" pitchFamily="34" charset="0"/>
              </a:rPr>
              <a:t> is not easily attached to a specific person. In the Second Epistle of John, a lady mentioned therein is described as an "elect lady." </a:t>
            </a:r>
          </a:p>
          <a:p>
            <a:pPr>
              <a:buNone/>
            </a:pPr>
            <a:endParaRPr lang="en-US" sz="1400" dirty="0" smtClean="0">
              <a:latin typeface="Arial" pitchFamily="34" charset="0"/>
            </a:endParaRPr>
          </a:p>
          <a:p>
            <a:pPr>
              <a:buNone/>
            </a:pPr>
            <a:r>
              <a:rPr lang="en-US" sz="1400" dirty="0" smtClean="0">
                <a:latin typeface="Arial" pitchFamily="34" charset="0"/>
              </a:rPr>
              <a:t>Tradition informs us that she was an ardent Christian who devoted all her time and effort to promoting Christianity in a day when this was unpopular and also dangerous.</a:t>
            </a:r>
          </a:p>
          <a:p>
            <a:pPr>
              <a:buNone/>
            </a:pPr>
            <a:endParaRPr lang="en-US" sz="1400" dirty="0" smtClean="0">
              <a:latin typeface="Arial" pitchFamily="34" charset="0"/>
            </a:endParaRPr>
          </a:p>
          <a:p>
            <a:pPr>
              <a:buNone/>
            </a:pPr>
            <a:r>
              <a:rPr lang="en-US" sz="1400" dirty="0" smtClean="0">
                <a:latin typeface="Arial" pitchFamily="34" charset="0"/>
              </a:rPr>
              <a:t>As a result of her activities, she was put to death and thus became a martyr. This was her wish so that her life work might testify to the enduring strength of Christian love. </a:t>
            </a:r>
          </a:p>
          <a:p>
            <a:pPr>
              <a:buNone/>
            </a:pPr>
            <a:endParaRPr lang="en-US" sz="1400" dirty="0" smtClean="0">
              <a:latin typeface="Arial" pitchFamily="34" charset="0"/>
            </a:endParaRPr>
          </a:p>
          <a:p>
            <a:pPr>
              <a:buNone/>
            </a:pPr>
            <a:r>
              <a:rPr lang="en-US" sz="1400" dirty="0" smtClean="0">
                <a:latin typeface="Arial" pitchFamily="34" charset="0"/>
              </a:rPr>
              <a:t>The Eastern Star uses this part of the Holy Bible to symbolize patience and peaceful submission to persecution for one's belief in God.</a:t>
            </a:r>
            <a:endParaRPr lang="en-US" sz="14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rPr>
              <a:t> Briefly I will relate the symbols of this great order to lessons which can be carried with us each day.  </a:t>
            </a:r>
            <a:r>
              <a:rPr lang="en-US" sz="1400" dirty="0" smtClean="0">
                <a:latin typeface="Arial" pitchFamily="34" charset="0"/>
                <a:cs typeface="Arial" pitchFamily="34" charset="0"/>
              </a:rPr>
              <a:t>Here are a few symbols in relations to Eastern Star and they are as follows</a:t>
            </a:r>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sz="1000" dirty="0" smtClean="0">
              <a:latin typeface="Arial" pitchFamily="34" charset="0"/>
            </a:endParaRPr>
          </a:p>
          <a:p>
            <a:pPr defTabSz="1011040"/>
            <a:r>
              <a:rPr lang="en-US" sz="1000" dirty="0" smtClean="0">
                <a:latin typeface="Arial" pitchFamily="34" charset="0"/>
              </a:rPr>
              <a:t>The Secretary, with her CROSSED PINS, would indicate that two pens are used. One a pen of COMMENDATION, the other one CONDEMNATION, representing that our deeds may be recorded as either being good or bad.</a:t>
            </a:r>
          </a:p>
          <a:p>
            <a:pPr defTabSz="1011040"/>
            <a:endParaRPr lang="en-US" sz="1000" dirty="0" smtClean="0">
              <a:latin typeface="Arial" pitchFamily="34" charset="0"/>
            </a:endParaRPr>
          </a:p>
          <a:p>
            <a:pPr defTabSz="1011040"/>
            <a:endParaRPr lang="en-US" sz="1000" dirty="0" smtClean="0">
              <a:latin typeface="Arial" pitchFamily="34" charset="0"/>
            </a:endParaRPr>
          </a:p>
          <a:p>
            <a:pPr defTabSz="1011040"/>
            <a:r>
              <a:rPr lang="en-US" sz="1000" dirty="0" smtClean="0">
                <a:latin typeface="Arial" pitchFamily="34" charset="0"/>
              </a:rPr>
              <a:t>The Treasurer, with her KEYS, emblems of security, needed to conserve the funds necessary to conduct the business of the order.</a:t>
            </a:r>
          </a:p>
          <a:p>
            <a:pPr defTabSz="1011040"/>
            <a:endParaRPr lang="en-US" sz="1000" dirty="0" smtClean="0">
              <a:latin typeface="Arial" pitchFamily="34" charset="0"/>
            </a:endParaRPr>
          </a:p>
          <a:p>
            <a:pPr defTabSz="1011040"/>
            <a:endParaRPr lang="en-US" sz="1000" dirty="0" smtClean="0">
              <a:latin typeface="Arial" pitchFamily="34" charset="0"/>
            </a:endParaRPr>
          </a:p>
          <a:p>
            <a:pPr defTabSz="1011040"/>
            <a:r>
              <a:rPr lang="en-US" sz="1000" dirty="0" smtClean="0">
                <a:latin typeface="Arial" pitchFamily="34" charset="0"/>
              </a:rPr>
              <a:t>The CONDUCTRESS, with her SCRO|LL and BATON, teaches that there must be plans if there is to be success.</a:t>
            </a:r>
          </a:p>
          <a:p>
            <a:pPr defTabSz="1011040"/>
            <a:endParaRPr lang="en-US" sz="1000" dirty="0" smtClean="0">
              <a:latin typeface="Arial" pitchFamily="34" charset="0"/>
            </a:endParaRPr>
          </a:p>
          <a:p>
            <a:pPr defTabSz="1011040"/>
            <a:endParaRPr lang="en-US" sz="1000" dirty="0" smtClean="0">
              <a:latin typeface="Arial" pitchFamily="34" charset="0"/>
            </a:endParaRPr>
          </a:p>
          <a:p>
            <a:pPr defTabSz="1011040"/>
            <a:r>
              <a:rPr lang="en-US" sz="1000" dirty="0" smtClean="0">
                <a:latin typeface="Arial" pitchFamily="34" charset="0"/>
              </a:rPr>
              <a:t>The ASSOCIATE CONDUCTRESS, with her BATON, represents discipline. We must all move in harmony if we mean to accomplish much. It is everlasting teamwork that has enabled the world to progress.</a:t>
            </a:r>
          </a:p>
          <a:p>
            <a:pPr defTabSz="1011040"/>
            <a:endParaRPr lang="en-US" sz="1000" dirty="0" smtClean="0">
              <a:latin typeface="Arial" pitchFamily="34" charset="0"/>
            </a:endParaRPr>
          </a:p>
          <a:p>
            <a:pPr defTabSz="1011040"/>
            <a:endParaRPr lang="en-US" sz="1000" dirty="0" smtClean="0">
              <a:latin typeface="Arial" pitchFamily="34" charset="0"/>
            </a:endParaRPr>
          </a:p>
          <a:p>
            <a:pPr defTabSz="1011040"/>
            <a:r>
              <a:rPr lang="en-US" sz="1000" dirty="0" smtClean="0">
                <a:latin typeface="Arial" pitchFamily="34" charset="0"/>
              </a:rPr>
              <a:t>The MARSHALL, with her CROSSED BATONS, is the one who teaches us that he who loves best, serves best.</a:t>
            </a:r>
          </a:p>
          <a:p>
            <a:pPr defTabSz="1011040"/>
            <a:endParaRPr lang="en-US" sz="1000" dirty="0" smtClean="0">
              <a:latin typeface="Arial" pitchFamily="34" charset="0"/>
            </a:endParaRPr>
          </a:p>
          <a:p>
            <a:pPr defTabSz="1011040"/>
            <a:endParaRPr lang="en-US" sz="1000" dirty="0" smtClean="0">
              <a:latin typeface="Arial" pitchFamily="34" charset="0"/>
            </a:endParaRPr>
          </a:p>
          <a:p>
            <a:pPr defTabSz="1011040"/>
            <a:r>
              <a:rPr lang="en-US" sz="1000" dirty="0" smtClean="0">
                <a:latin typeface="Arial" pitchFamily="34" charset="0"/>
              </a:rPr>
              <a:t>The SENTINEL, with the CROSSED SWORDS, represents protection and justice, that no one enters the chapter room with unclean thoughts and that when we leave, all transactions are secret and shall forever be locked within.</a:t>
            </a:r>
          </a:p>
          <a:p>
            <a:pPr defTabSz="1011040"/>
            <a:endParaRPr lang="en-US" sz="1000" dirty="0" smtClean="0">
              <a:latin typeface="Arial" pitchFamily="34" charset="0"/>
            </a:endParaRPr>
          </a:p>
          <a:p>
            <a:pPr defTabSz="1011040"/>
            <a:endParaRPr lang="en-US" sz="1000" dirty="0" smtClean="0">
              <a:latin typeface="Arial" pitchFamily="34" charset="0"/>
            </a:endParaRPr>
          </a:p>
          <a:p>
            <a:pPr defTabSz="1011040"/>
            <a:r>
              <a:rPr lang="en-US" sz="1000" dirty="0" smtClean="0">
                <a:latin typeface="Arial" pitchFamily="34" charset="0"/>
              </a:rPr>
              <a:t>The WARDER, wears the Dove of peace, a symbol of harmony. While we have opinions and can express them, let us not forget that others have the same privilege.</a:t>
            </a:r>
          </a:p>
          <a:p>
            <a:endParaRPr lang="en-US" sz="10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sz="1400" dirty="0" smtClean="0">
                <a:latin typeface="Arial" pitchFamily="34" charset="0"/>
              </a:rPr>
              <a:t>In all the Eastern Star work we find that numbers are used to convey certain ideas, or plans.</a:t>
            </a:r>
          </a:p>
          <a:p>
            <a:pPr>
              <a:buNone/>
            </a:pPr>
            <a:endParaRPr lang="en-US" sz="1400" dirty="0" smtClean="0">
              <a:latin typeface="Arial" pitchFamily="34" charset="0"/>
            </a:endParaRPr>
          </a:p>
          <a:p>
            <a:pPr>
              <a:buNone/>
            </a:pPr>
            <a:r>
              <a:rPr lang="en-US" sz="1400" dirty="0" smtClean="0">
                <a:latin typeface="Arial" pitchFamily="34" charset="0"/>
              </a:rPr>
              <a:t>Can someone tell me what three things is the Order of the Eastern Star dedicated to.</a:t>
            </a:r>
          </a:p>
          <a:p>
            <a:pPr>
              <a:buNone/>
            </a:pPr>
            <a:endParaRPr lang="en-US" sz="1400" dirty="0" smtClean="0">
              <a:latin typeface="Arial" pitchFamily="34" charset="0"/>
            </a:endParaRPr>
          </a:p>
          <a:p>
            <a:pPr>
              <a:buNone/>
            </a:pPr>
            <a:r>
              <a:rPr lang="en-US" sz="1400" dirty="0" smtClean="0">
                <a:latin typeface="Arial" pitchFamily="34" charset="0"/>
              </a:rPr>
              <a:t>Can someone tell me what three great events are part of a person’s life.</a:t>
            </a:r>
          </a:p>
        </p:txBody>
      </p:sp>
      <p:sp>
        <p:nvSpPr>
          <p:cNvPr id="4" name="Slide Number Placeholder 3"/>
          <p:cNvSpPr>
            <a:spLocks noGrp="1"/>
          </p:cNvSpPr>
          <p:nvPr>
            <p:ph type="sldNum" sz="quarter" idx="10"/>
          </p:nvPr>
        </p:nvSpPr>
        <p:spPr/>
        <p:txBody>
          <a:bodyPr/>
          <a:lstStyle/>
          <a:p>
            <a:fld id="{17CFA123-67C2-45BE-97C6-57C6A08607D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7CFA123-67C2-45BE-97C6-57C6A08607D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cs typeface="Arial" pitchFamily="34" charset="0"/>
              </a:rPr>
              <a:t>Can someone name the letters in the cabalist word.</a:t>
            </a:r>
            <a:br>
              <a:rPr lang="en-US" sz="1400" dirty="0" smtClean="0">
                <a:latin typeface="Arial" pitchFamily="34" charset="0"/>
                <a:cs typeface="Arial" pitchFamily="34" charset="0"/>
              </a:rPr>
            </a:br>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Can someone tell me what are the five emblems and five symbols.</a:t>
            </a:r>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eaLnBrk="1" hangingPunct="1">
              <a:buFontTx/>
              <a:buNone/>
            </a:pPr>
            <a:r>
              <a:rPr lang="en-US" sz="1600" b="1" dirty="0" smtClean="0">
                <a:latin typeface="Arial" pitchFamily="34" charset="0"/>
                <a:cs typeface="Arial" pitchFamily="34" charset="0"/>
              </a:rPr>
              <a:t>Let’s take a look at some of our goals</a:t>
            </a:r>
          </a:p>
          <a:p>
            <a:pPr algn="ctr" eaLnBrk="1" hangingPunct="1">
              <a:buFontTx/>
              <a:buNone/>
            </a:pPr>
            <a:endParaRPr lang="en-US" sz="1600" b="1" dirty="0" smtClean="0">
              <a:latin typeface="Arial" pitchFamily="34" charset="0"/>
              <a:cs typeface="Arial" pitchFamily="34" charset="0"/>
            </a:endParaRPr>
          </a:p>
          <a:p>
            <a:pPr algn="ctr" eaLnBrk="1" hangingPunct="1">
              <a:buFontTx/>
              <a:buNone/>
            </a:pPr>
            <a:endParaRPr lang="en-US" sz="1600" b="1" dirty="0" smtClean="0">
              <a:latin typeface="Arial" pitchFamily="34" charset="0"/>
              <a:cs typeface="Arial" pitchFamily="34" charset="0"/>
            </a:endParaRPr>
          </a:p>
          <a:p>
            <a:pPr algn="ctr" eaLnBrk="1" hangingPunct="1">
              <a:buFontTx/>
              <a:buNone/>
            </a:pPr>
            <a:endParaRPr lang="en-US" sz="1600" b="1" dirty="0" smtClean="0">
              <a:latin typeface="Arial" pitchFamily="34" charset="0"/>
              <a:cs typeface="Arial" pitchFamily="34" charset="0"/>
            </a:endParaRPr>
          </a:p>
          <a:p>
            <a:pPr algn="ctr" eaLnBrk="1" hangingPunct="1">
              <a:buFontTx/>
              <a:buNone/>
            </a:pPr>
            <a:endParaRPr lang="en-US" sz="1600" b="1" dirty="0" smtClean="0">
              <a:latin typeface="Arial" pitchFamily="34" charset="0"/>
              <a:cs typeface="Arial" pitchFamily="34" charset="0"/>
            </a:endParaRPr>
          </a:p>
          <a:p>
            <a:pPr algn="ctr" eaLnBrk="1" hangingPunct="1">
              <a:buFontTx/>
              <a:buNone/>
            </a:pPr>
            <a:r>
              <a:rPr lang="en-US" sz="1600" b="1" dirty="0" smtClean="0">
                <a:latin typeface="Arial" pitchFamily="34" charset="0"/>
                <a:cs typeface="Arial" pitchFamily="34" charset="0"/>
              </a:rPr>
              <a:t>Our Jurisdiction Motto</a:t>
            </a:r>
          </a:p>
          <a:p>
            <a:pPr algn="ctr" eaLnBrk="1" hangingPunct="1">
              <a:buFontTx/>
              <a:buNone/>
            </a:pPr>
            <a:endParaRPr lang="en-US" sz="1600" b="1" dirty="0" smtClean="0">
              <a:latin typeface="Arial" pitchFamily="34" charset="0"/>
              <a:cs typeface="Arial" pitchFamily="34" charset="0"/>
            </a:endParaRPr>
          </a:p>
          <a:p>
            <a:pPr algn="ctr" eaLnBrk="1" hangingPunct="1">
              <a:buFontTx/>
              <a:buNone/>
            </a:pPr>
            <a:r>
              <a:rPr lang="en-US" sz="1600" dirty="0" smtClean="0">
                <a:latin typeface="Arial" pitchFamily="34" charset="0"/>
                <a:cs typeface="Arial" pitchFamily="34" charset="0"/>
              </a:rPr>
              <a:t>“You can’t Keep a Star from Shinning”</a:t>
            </a:r>
          </a:p>
          <a:p>
            <a:pPr algn="ctr" eaLnBrk="1" hangingPunct="1">
              <a:buFontTx/>
              <a:buNone/>
            </a:pPr>
            <a:endParaRPr lang="en-US" sz="1600" dirty="0" smtClean="0">
              <a:latin typeface="Arial" pitchFamily="34" charset="0"/>
              <a:cs typeface="Arial" pitchFamily="34" charset="0"/>
            </a:endParaRPr>
          </a:p>
          <a:p>
            <a:pPr algn="ctr" eaLnBrk="1" hangingPunct="1">
              <a:buFontTx/>
              <a:buNone/>
            </a:pPr>
            <a:r>
              <a:rPr lang="en-US" sz="1600" dirty="0" smtClean="0">
                <a:latin typeface="Arial" pitchFamily="34" charset="0"/>
                <a:cs typeface="Arial" pitchFamily="34" charset="0"/>
              </a:rPr>
              <a:t>What are some of the Goals you would like to for the Jurisdiction?</a:t>
            </a:r>
          </a:p>
          <a:p>
            <a:endParaRPr lang="en-US" sz="16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cs typeface="Arial" pitchFamily="34" charset="0"/>
              </a:rPr>
              <a:t>Can someone give the five words  in the cabalistic motto</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cs typeface="Arial" pitchFamily="34" charset="0"/>
              </a:rPr>
              <a:t>Can anyone tell me what seven stations are the candidates present to during initiation.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cs typeface="Arial" pitchFamily="34" charset="0"/>
              </a:rPr>
              <a:t>Here we have a chart</a:t>
            </a:r>
            <a:r>
              <a:rPr lang="en-US" sz="1400" baseline="0" dirty="0" smtClean="0">
                <a:latin typeface="Arial" pitchFamily="34" charset="0"/>
                <a:cs typeface="Arial" pitchFamily="34" charset="0"/>
              </a:rPr>
              <a:t> with suggestive ways to utilize your member and to keep them involved.  Again this is just a sample that may be useful to you as you conduct your daily functions within the Chapter.</a:t>
            </a:r>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buNone/>
            </a:pPr>
            <a:r>
              <a:rPr lang="en-US" sz="1400" dirty="0" smtClean="0">
                <a:latin typeface="Arial" pitchFamily="34" charset="0"/>
              </a:rPr>
              <a:t>People are often unreasonable, illogical and self-centered</a:t>
            </a:r>
          </a:p>
          <a:p>
            <a:pPr algn="ctr">
              <a:buNone/>
            </a:pPr>
            <a:r>
              <a:rPr lang="en-US" sz="1400" b="1" u="sng" dirty="0" smtClean="0">
                <a:latin typeface="Arial" pitchFamily="34" charset="0"/>
              </a:rPr>
              <a:t>FORGIVE</a:t>
            </a:r>
            <a:r>
              <a:rPr lang="en-US" sz="1400" u="sng" dirty="0" smtClean="0">
                <a:latin typeface="Arial" pitchFamily="34" charset="0"/>
              </a:rPr>
              <a:t> </a:t>
            </a:r>
            <a:r>
              <a:rPr lang="en-US" sz="1400" dirty="0" smtClean="0">
                <a:latin typeface="Arial" pitchFamily="34" charset="0"/>
              </a:rPr>
              <a:t>them anyway.</a:t>
            </a:r>
          </a:p>
          <a:p>
            <a:pPr algn="ctr">
              <a:buNone/>
            </a:pPr>
            <a:endParaRPr lang="en-US" sz="1400" dirty="0" smtClean="0">
              <a:latin typeface="Arial" pitchFamily="34" charset="0"/>
            </a:endParaRPr>
          </a:p>
          <a:p>
            <a:pPr algn="ctr">
              <a:buNone/>
            </a:pPr>
            <a:r>
              <a:rPr lang="en-US" sz="1400" dirty="0" smtClean="0">
                <a:latin typeface="Arial" pitchFamily="34" charset="0"/>
              </a:rPr>
              <a:t>If you are kind, people may accuse you of selfish ulterior motives</a:t>
            </a:r>
          </a:p>
          <a:p>
            <a:pPr algn="ctr">
              <a:buNone/>
            </a:pPr>
            <a:r>
              <a:rPr lang="en-US" sz="1400" dirty="0" smtClean="0">
                <a:latin typeface="Arial" pitchFamily="34" charset="0"/>
              </a:rPr>
              <a:t>Be </a:t>
            </a:r>
            <a:r>
              <a:rPr lang="en-US" sz="1400" b="1" u="sng" dirty="0" smtClean="0">
                <a:latin typeface="Arial" pitchFamily="34" charset="0"/>
              </a:rPr>
              <a:t>KIND</a:t>
            </a:r>
            <a:r>
              <a:rPr lang="en-US" sz="1400" dirty="0" smtClean="0">
                <a:latin typeface="Arial" pitchFamily="34" charset="0"/>
              </a:rPr>
              <a:t> anyway.</a:t>
            </a:r>
          </a:p>
          <a:p>
            <a:pPr algn="ctr">
              <a:buNone/>
            </a:pPr>
            <a:endParaRPr lang="en-US" sz="1400" dirty="0" smtClean="0">
              <a:latin typeface="Arial" pitchFamily="34" charset="0"/>
            </a:endParaRPr>
          </a:p>
          <a:p>
            <a:pPr algn="ctr">
              <a:buNone/>
            </a:pPr>
            <a:r>
              <a:rPr lang="en-US" sz="1400" dirty="0" smtClean="0">
                <a:latin typeface="Arial" pitchFamily="34" charset="0"/>
              </a:rPr>
              <a:t>If you are successful, you will win some false friends and some true enemies</a:t>
            </a:r>
          </a:p>
          <a:p>
            <a:pPr algn="ctr">
              <a:buNone/>
            </a:pPr>
            <a:r>
              <a:rPr lang="en-US" sz="1400" b="1" u="sng" dirty="0" smtClean="0">
                <a:latin typeface="Arial" pitchFamily="34" charset="0"/>
              </a:rPr>
              <a:t>SUCCEED</a:t>
            </a:r>
            <a:r>
              <a:rPr lang="en-US" sz="1400" dirty="0" smtClean="0">
                <a:latin typeface="Arial" pitchFamily="34" charset="0"/>
              </a:rPr>
              <a:t> anyway.</a:t>
            </a:r>
          </a:p>
          <a:p>
            <a:pPr algn="ctr">
              <a:buNone/>
            </a:pPr>
            <a:endParaRPr lang="en-US" sz="1400" dirty="0" smtClean="0">
              <a:latin typeface="Arial" pitchFamily="34" charset="0"/>
            </a:endParaRPr>
          </a:p>
          <a:p>
            <a:pPr algn="ctr">
              <a:buNone/>
            </a:pPr>
            <a:r>
              <a:rPr lang="en-US" sz="1400" dirty="0" smtClean="0">
                <a:latin typeface="Arial" pitchFamily="34" charset="0"/>
              </a:rPr>
              <a:t>If you are honest and frank, people may cheat you</a:t>
            </a:r>
          </a:p>
          <a:p>
            <a:pPr algn="ctr">
              <a:buNone/>
            </a:pPr>
            <a:r>
              <a:rPr lang="en-US" sz="1400" dirty="0" smtClean="0">
                <a:latin typeface="Arial" pitchFamily="34" charset="0"/>
              </a:rPr>
              <a:t>Be </a:t>
            </a:r>
            <a:r>
              <a:rPr lang="en-US" sz="1400" b="1" u="sng" dirty="0" smtClean="0">
                <a:latin typeface="Arial" pitchFamily="34" charset="0"/>
              </a:rPr>
              <a:t>HONEST</a:t>
            </a:r>
            <a:r>
              <a:rPr lang="en-US" sz="1400" dirty="0" smtClean="0">
                <a:latin typeface="Arial" pitchFamily="34" charset="0"/>
              </a:rPr>
              <a:t> and</a:t>
            </a:r>
            <a:r>
              <a:rPr lang="en-US" sz="1400" u="sng" dirty="0" smtClean="0">
                <a:latin typeface="Arial" pitchFamily="34" charset="0"/>
              </a:rPr>
              <a:t> </a:t>
            </a:r>
            <a:r>
              <a:rPr lang="en-US" sz="1400" b="1" u="sng" dirty="0" smtClean="0">
                <a:latin typeface="Arial" pitchFamily="34" charset="0"/>
              </a:rPr>
              <a:t>FRANK</a:t>
            </a:r>
            <a:r>
              <a:rPr lang="en-US" sz="1400" dirty="0" smtClean="0">
                <a:latin typeface="Arial" pitchFamily="34" charset="0"/>
              </a:rPr>
              <a:t> anyway.</a:t>
            </a:r>
          </a:p>
          <a:p>
            <a:pPr algn="ctr">
              <a:buNone/>
            </a:pPr>
            <a:endParaRPr lang="en-US" sz="1400" dirty="0" smtClean="0">
              <a:latin typeface="Arial" pitchFamily="34" charset="0"/>
            </a:endParaRPr>
          </a:p>
          <a:p>
            <a:pPr algn="ctr">
              <a:buNone/>
            </a:pPr>
            <a:r>
              <a:rPr lang="en-US" sz="1400" dirty="0" smtClean="0">
                <a:latin typeface="Arial" pitchFamily="34" charset="0"/>
              </a:rPr>
              <a:t>What you spend years building, someone could destroy overnight</a:t>
            </a:r>
          </a:p>
          <a:p>
            <a:pPr algn="ctr">
              <a:buNone/>
            </a:pPr>
            <a:r>
              <a:rPr lang="en-US" sz="1400" b="1" u="sng" dirty="0" smtClean="0">
                <a:latin typeface="Arial" pitchFamily="34" charset="0"/>
              </a:rPr>
              <a:t>BUILD</a:t>
            </a:r>
            <a:r>
              <a:rPr lang="en-US" sz="1400" dirty="0" smtClean="0">
                <a:latin typeface="Arial" pitchFamily="34" charset="0"/>
              </a:rPr>
              <a:t> anyway.</a:t>
            </a:r>
          </a:p>
        </p:txBody>
      </p:sp>
      <p:sp>
        <p:nvSpPr>
          <p:cNvPr id="4" name="Slide Number Placeholder 3"/>
          <p:cNvSpPr>
            <a:spLocks noGrp="1"/>
          </p:cNvSpPr>
          <p:nvPr>
            <p:ph type="sldNum" sz="quarter" idx="10"/>
          </p:nvPr>
        </p:nvSpPr>
        <p:spPr/>
        <p:txBody>
          <a:bodyPr/>
          <a:lstStyle/>
          <a:p>
            <a:fld id="{17CFA123-67C2-45BE-97C6-57C6A08607D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buNone/>
            </a:pPr>
            <a:r>
              <a:rPr lang="en-US" sz="1400" dirty="0" smtClean="0">
                <a:latin typeface="Arial" pitchFamily="34" charset="0"/>
              </a:rPr>
              <a:t>If you find serenity and happiness, they may be jealous</a:t>
            </a:r>
          </a:p>
          <a:p>
            <a:pPr algn="ctr">
              <a:buNone/>
            </a:pPr>
            <a:r>
              <a:rPr lang="en-US" sz="1400" dirty="0" smtClean="0">
                <a:latin typeface="Arial" pitchFamily="34" charset="0"/>
              </a:rPr>
              <a:t>Be</a:t>
            </a:r>
            <a:r>
              <a:rPr lang="en-US" sz="1400" u="sng" dirty="0" smtClean="0">
                <a:latin typeface="Arial" pitchFamily="34" charset="0"/>
              </a:rPr>
              <a:t> </a:t>
            </a:r>
            <a:r>
              <a:rPr lang="en-US" sz="1400" b="1" u="sng" dirty="0" smtClean="0">
                <a:latin typeface="Arial" pitchFamily="34" charset="0"/>
              </a:rPr>
              <a:t>HAPPY</a:t>
            </a:r>
            <a:r>
              <a:rPr lang="en-US" sz="1400" dirty="0" smtClean="0">
                <a:latin typeface="Arial" pitchFamily="34" charset="0"/>
              </a:rPr>
              <a:t> anyway.</a:t>
            </a:r>
          </a:p>
          <a:p>
            <a:pPr algn="ctr">
              <a:buNone/>
            </a:pPr>
            <a:endParaRPr lang="en-US" sz="1400" dirty="0" smtClean="0">
              <a:latin typeface="Arial" pitchFamily="34" charset="0"/>
            </a:endParaRPr>
          </a:p>
          <a:p>
            <a:pPr algn="ctr">
              <a:buNone/>
            </a:pPr>
            <a:r>
              <a:rPr lang="en-US" sz="1400" dirty="0" smtClean="0">
                <a:latin typeface="Arial" pitchFamily="34" charset="0"/>
              </a:rPr>
              <a:t>The good you do today, people will often forget tomorrow</a:t>
            </a:r>
          </a:p>
          <a:p>
            <a:pPr algn="ctr">
              <a:buNone/>
            </a:pPr>
            <a:r>
              <a:rPr lang="en-US" sz="1400" dirty="0" smtClean="0">
                <a:latin typeface="Arial" pitchFamily="34" charset="0"/>
              </a:rPr>
              <a:t>Do </a:t>
            </a:r>
            <a:r>
              <a:rPr lang="en-US" sz="1400" b="1" u="sng" dirty="0" smtClean="0">
                <a:latin typeface="Arial" pitchFamily="34" charset="0"/>
              </a:rPr>
              <a:t>GOOD</a:t>
            </a:r>
            <a:r>
              <a:rPr lang="en-US" sz="1400" dirty="0" smtClean="0">
                <a:latin typeface="Arial" pitchFamily="34" charset="0"/>
              </a:rPr>
              <a:t> anyway.</a:t>
            </a:r>
          </a:p>
          <a:p>
            <a:pPr algn="ctr">
              <a:buNone/>
            </a:pPr>
            <a:endParaRPr lang="en-US" sz="1400" dirty="0" smtClean="0">
              <a:latin typeface="Arial" pitchFamily="34" charset="0"/>
            </a:endParaRPr>
          </a:p>
          <a:p>
            <a:pPr algn="ctr">
              <a:buNone/>
            </a:pPr>
            <a:r>
              <a:rPr lang="en-US" sz="1400" dirty="0" smtClean="0">
                <a:latin typeface="Arial" pitchFamily="34" charset="0"/>
              </a:rPr>
              <a:t>Give the world the best you have and it may never be enough</a:t>
            </a:r>
          </a:p>
          <a:p>
            <a:pPr algn="ctr">
              <a:buNone/>
            </a:pPr>
            <a:r>
              <a:rPr lang="en-US" sz="1400" dirty="0" smtClean="0">
                <a:latin typeface="Arial" pitchFamily="34" charset="0"/>
              </a:rPr>
              <a:t>Give the world the </a:t>
            </a:r>
            <a:r>
              <a:rPr lang="en-US" sz="1400" b="1" u="sng" dirty="0" smtClean="0">
                <a:latin typeface="Arial" pitchFamily="34" charset="0"/>
              </a:rPr>
              <a:t>BEST</a:t>
            </a:r>
            <a:r>
              <a:rPr lang="en-US" sz="1400" dirty="0" smtClean="0">
                <a:latin typeface="Arial" pitchFamily="34" charset="0"/>
              </a:rPr>
              <a:t> you got anyway.</a:t>
            </a:r>
          </a:p>
          <a:p>
            <a:pPr algn="ctr">
              <a:buNone/>
            </a:pPr>
            <a:endParaRPr lang="en-US" sz="1400" dirty="0" smtClean="0">
              <a:latin typeface="Arial" pitchFamily="34" charset="0"/>
            </a:endParaRPr>
          </a:p>
          <a:p>
            <a:pPr algn="ctr">
              <a:buNone/>
            </a:pPr>
            <a:r>
              <a:rPr lang="en-US" sz="1400" dirty="0" smtClean="0">
                <a:latin typeface="Arial" pitchFamily="34" charset="0"/>
              </a:rPr>
              <a:t>You see, in the final analysis, it is between you and GOD</a:t>
            </a:r>
          </a:p>
          <a:p>
            <a:pPr algn="ctr">
              <a:buNone/>
            </a:pPr>
            <a:r>
              <a:rPr lang="en-US" sz="1400" dirty="0" smtClean="0">
                <a:latin typeface="Arial" pitchFamily="34" charset="0"/>
              </a:rPr>
              <a:t>It was </a:t>
            </a:r>
            <a:r>
              <a:rPr lang="en-US" sz="1400" b="1" u="sng" dirty="0" smtClean="0">
                <a:latin typeface="Arial" pitchFamily="34" charset="0"/>
              </a:rPr>
              <a:t>NEVER</a:t>
            </a:r>
            <a:r>
              <a:rPr lang="en-US" sz="1400" dirty="0" smtClean="0">
                <a:latin typeface="Arial" pitchFamily="34" charset="0"/>
              </a:rPr>
              <a:t> between you and them anyway.</a:t>
            </a:r>
          </a:p>
        </p:txBody>
      </p:sp>
      <p:sp>
        <p:nvSpPr>
          <p:cNvPr id="4" name="Slide Number Placeholder 3"/>
          <p:cNvSpPr>
            <a:spLocks noGrp="1"/>
          </p:cNvSpPr>
          <p:nvPr>
            <p:ph type="sldNum" sz="quarter" idx="10"/>
          </p:nvPr>
        </p:nvSpPr>
        <p:spPr/>
        <p:txBody>
          <a:bodyPr/>
          <a:lstStyle/>
          <a:p>
            <a:fld id="{17CFA123-67C2-45BE-97C6-57C6A08607D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7CFA123-67C2-45BE-97C6-57C6A08607D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Are</a:t>
            </a:r>
            <a:r>
              <a:rPr lang="en-US" baseline="0" dirty="0" smtClean="0"/>
              <a:t> there any questions at this time.</a:t>
            </a:r>
            <a:endParaRPr lang="en-US"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buFontTx/>
              <a:buNone/>
            </a:pPr>
            <a:r>
              <a:rPr lang="en-US" sz="1400" dirty="0" smtClean="0">
                <a:latin typeface="Arial" pitchFamily="34" charset="0"/>
                <a:cs typeface="Arial" pitchFamily="34" charset="0"/>
              </a:rPr>
              <a:t>The Order of Eastern Star has a spiritual appeal that will always continue. </a:t>
            </a:r>
          </a:p>
          <a:p>
            <a:pPr eaLnBrk="1" hangingPunct="1">
              <a:buFontTx/>
              <a:buNone/>
            </a:pPr>
            <a:endParaRPr lang="en-US" sz="1400" dirty="0" smtClean="0">
              <a:latin typeface="Arial" pitchFamily="34" charset="0"/>
              <a:cs typeface="Arial" pitchFamily="34" charset="0"/>
            </a:endParaRPr>
          </a:p>
          <a:p>
            <a:pPr eaLnBrk="1" hangingPunct="1">
              <a:buFontTx/>
              <a:buNone/>
            </a:pPr>
            <a:r>
              <a:rPr lang="en-US" sz="1400" dirty="0" smtClean="0">
                <a:latin typeface="Arial" pitchFamily="34" charset="0"/>
                <a:cs typeface="Arial" pitchFamily="34" charset="0"/>
              </a:rPr>
              <a:t>It is more than a sisterhood or brotherhood, more than a system of ritualism, or a field for social enjoyment.  </a:t>
            </a:r>
          </a:p>
          <a:p>
            <a:pPr eaLnBrk="1" hangingPunct="1">
              <a:buFontTx/>
              <a:buNone/>
            </a:pPr>
            <a:endParaRPr lang="en-US" sz="1400" dirty="0" smtClean="0">
              <a:latin typeface="Arial" pitchFamily="34" charset="0"/>
              <a:cs typeface="Arial" pitchFamily="34" charset="0"/>
            </a:endParaRPr>
          </a:p>
          <a:p>
            <a:pPr eaLnBrk="1" hangingPunct="1">
              <a:buFontTx/>
              <a:buNone/>
            </a:pPr>
            <a:r>
              <a:rPr lang="en-US" sz="1400" dirty="0" smtClean="0">
                <a:latin typeface="Arial" pitchFamily="34" charset="0"/>
                <a:cs typeface="Arial" pitchFamily="34" charset="0"/>
              </a:rPr>
              <a:t>All lessons are based on Biblical history and are for the betterment and enlightenment of humanity.  </a:t>
            </a:r>
          </a:p>
          <a:p>
            <a:pPr eaLnBrk="1" hangingPunct="1">
              <a:buFontTx/>
              <a:buNone/>
            </a:pPr>
            <a:endParaRPr lang="en-US" sz="1400" dirty="0" smtClean="0">
              <a:latin typeface="Arial" pitchFamily="34" charset="0"/>
              <a:cs typeface="Arial" pitchFamily="34" charset="0"/>
            </a:endParaRPr>
          </a:p>
          <a:p>
            <a:pPr eaLnBrk="1" hangingPunct="1">
              <a:buFontTx/>
              <a:buNone/>
            </a:pPr>
            <a:r>
              <a:rPr lang="en-US" sz="1400" dirty="0" smtClean="0">
                <a:latin typeface="Arial" pitchFamily="34" charset="0"/>
                <a:cs typeface="Arial" pitchFamily="34" charset="0"/>
              </a:rPr>
              <a:t>From our five pointed star we derive fidelity, constancy, loyalty, faith, and love bound together with patience, hope and charity. </a:t>
            </a:r>
          </a:p>
          <a:p>
            <a:pPr eaLnBrk="1" hangingPunct="1">
              <a:buFontTx/>
              <a:buNone/>
            </a:pPr>
            <a:endParaRPr lang="en-US" sz="1400" dirty="0" smtClean="0">
              <a:latin typeface="Arial" pitchFamily="34" charset="0"/>
              <a:cs typeface="Arial" pitchFamily="34" charset="0"/>
            </a:endParaRPr>
          </a:p>
          <a:p>
            <a:pPr eaLnBrk="1" hangingPunct="1">
              <a:buFontTx/>
              <a:buNone/>
            </a:pPr>
            <a:r>
              <a:rPr lang="en-US" sz="1400" dirty="0" smtClean="0">
                <a:latin typeface="Arial" pitchFamily="34" charset="0"/>
                <a:cs typeface="Arial" pitchFamily="34" charset="0"/>
              </a:rPr>
              <a:t>Are there any questions?</a:t>
            </a:r>
          </a:p>
        </p:txBody>
      </p:sp>
      <p:sp>
        <p:nvSpPr>
          <p:cNvPr id="4" name="Slide Number Placeholder 3"/>
          <p:cNvSpPr>
            <a:spLocks noGrp="1"/>
          </p:cNvSpPr>
          <p:nvPr>
            <p:ph type="sldNum" sz="quarter" idx="10"/>
          </p:nvPr>
        </p:nvSpPr>
        <p:spPr/>
        <p:txBody>
          <a:bodyPr/>
          <a:lstStyle/>
          <a:p>
            <a:fld id="{17CFA123-67C2-45BE-97C6-57C6A08607D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Arial" pitchFamily="34" charset="0"/>
              </a:rPr>
              <a:t>The Order of the Eastern Star is an adoptive rite of Freemasonry with teachings based on the Bible and objectives that are charitable and benevolent. </a:t>
            </a:r>
          </a:p>
          <a:p>
            <a:endParaRPr lang="en-US" sz="1400" dirty="0" smtClean="0">
              <a:latin typeface="Arial" pitchFamily="34" charset="0"/>
            </a:endParaRPr>
          </a:p>
          <a:p>
            <a:r>
              <a:rPr lang="en-US" sz="1400" dirty="0" smtClean="0">
                <a:latin typeface="Arial" pitchFamily="34" charset="0"/>
              </a:rPr>
              <a:t>The founder of OES was Dr. Robert Morris, a lawyer and educator from Boston, Massachusetts, who was a Master Mason and Past Grand Master of Kentucky.</a:t>
            </a:r>
          </a:p>
          <a:p>
            <a:endParaRPr lang="en-US" sz="1400" dirty="0" smtClean="0">
              <a:latin typeface="Arial" pitchFamily="34" charset="0"/>
            </a:endParaRPr>
          </a:p>
          <a:p>
            <a:r>
              <a:rPr lang="en-US" sz="1400" dirty="0" smtClean="0">
                <a:latin typeface="Arial" pitchFamily="34" charset="0"/>
              </a:rPr>
              <a:t>After his first published ritual in 1849-50, he became associated with Robert </a:t>
            </a:r>
            <a:r>
              <a:rPr lang="en-US" sz="1400" dirty="0" err="1" smtClean="0">
                <a:latin typeface="Arial" pitchFamily="34" charset="0"/>
              </a:rPr>
              <a:t>Macoy</a:t>
            </a:r>
            <a:r>
              <a:rPr lang="en-US" sz="1400" dirty="0" smtClean="0">
                <a:latin typeface="Arial" pitchFamily="34" charset="0"/>
              </a:rPr>
              <a:t> who wrote and published a ritual based on Morris' in 1867. </a:t>
            </a:r>
          </a:p>
          <a:p>
            <a:endParaRPr lang="en-US" sz="1400" dirty="0" smtClean="0">
              <a:latin typeface="Arial" pitchFamily="34" charset="0"/>
            </a:endParaRPr>
          </a:p>
          <a:p>
            <a:r>
              <a:rPr lang="en-US" sz="1400" dirty="0" smtClean="0">
                <a:latin typeface="Arial" pitchFamily="34" charset="0"/>
              </a:rPr>
              <a:t>The first Grand Chapter was organized in Michigan in the same year.</a:t>
            </a:r>
          </a:p>
          <a:p>
            <a:endParaRPr lang="en-US" sz="1400" dirty="0" smtClean="0">
              <a:latin typeface="Arial" pitchFamily="34" charset="0"/>
            </a:endParaRPr>
          </a:p>
          <a:p>
            <a:r>
              <a:rPr lang="en-US" sz="1400" dirty="0" smtClean="0">
                <a:latin typeface="Arial" pitchFamily="34" charset="0"/>
                <a:cs typeface="Arial" pitchFamily="34" charset="0"/>
              </a:rPr>
              <a:t>Are there any questions?</a:t>
            </a:r>
          </a:p>
          <a:p>
            <a:endParaRPr lang="en-US" sz="14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349415" lvl="4" indent="-349415">
              <a:buFont typeface="Arial" pitchFamily="34" charset="0"/>
              <a:buChar char="•"/>
            </a:pPr>
            <a:r>
              <a:rPr lang="en-US" sz="1400" dirty="0" smtClean="0">
                <a:latin typeface="Arial" pitchFamily="34" charset="0"/>
              </a:rPr>
              <a:t>In order to Join the Order a members must be eighteen years or older and either Master Masons in good standing or properly related to a Master Mason in good standing. </a:t>
            </a:r>
          </a:p>
          <a:p>
            <a:pPr marL="349415" lvl="4" indent="-349415">
              <a:buFont typeface="Arial" pitchFamily="34" charset="0"/>
              <a:buChar char="•"/>
            </a:pPr>
            <a:endParaRPr lang="en-US" sz="1400" dirty="0" smtClean="0">
              <a:latin typeface="Arial" pitchFamily="34" charset="0"/>
            </a:endParaRPr>
          </a:p>
          <a:p>
            <a:pPr marL="349415" lvl="4" indent="-349415">
              <a:buFont typeface="Arial" pitchFamily="34" charset="0"/>
              <a:buChar char="•"/>
            </a:pPr>
            <a:r>
              <a:rPr lang="en-US" sz="1400" dirty="0" smtClean="0">
                <a:latin typeface="Arial" pitchFamily="34" charset="0"/>
              </a:rPr>
              <a:t>The latter category includes wives; widows; sisters; daughters; mothers; granddaughters; step-mothers; step daughters; step-sisters; and half-sisters. In 1994 this was expanded to include nieces, daughters-in- law, and grandmothers.</a:t>
            </a:r>
          </a:p>
          <a:p>
            <a:pPr marL="349415" lvl="4" indent="-349415"/>
            <a:r>
              <a:rPr lang="en-US" sz="1400" dirty="0" smtClean="0">
                <a:latin typeface="Arial" pitchFamily="34" charset="0"/>
              </a:rPr>
              <a:t> </a:t>
            </a:r>
          </a:p>
          <a:p>
            <a:pPr marL="349415" lvl="4" indent="-349415">
              <a:buFont typeface="Arial" pitchFamily="34" charset="0"/>
              <a:buChar char="•"/>
            </a:pPr>
            <a:r>
              <a:rPr lang="en-US" sz="1400" dirty="0" smtClean="0">
                <a:latin typeface="Arial" pitchFamily="34" charset="0"/>
              </a:rPr>
              <a:t>Each chapter has eighteen officers, some elected and others appointed. Two offices are specifically male (Patron and Associate Patron) while nine offices are specifically female (including Matron and Associate Matron). </a:t>
            </a:r>
          </a:p>
          <a:p>
            <a:pPr marL="349415" lvl="4" indent="-349415">
              <a:buFont typeface="Arial" pitchFamily="34" charset="0"/>
              <a:buChar char="•"/>
            </a:pPr>
            <a:endParaRPr lang="en-US" sz="1400" dirty="0" smtClean="0">
              <a:latin typeface="Arial" pitchFamily="34" charset="0"/>
            </a:endParaRPr>
          </a:p>
          <a:p>
            <a:pPr marL="349415" lvl="4" indent="-349415">
              <a:buFont typeface="Arial" pitchFamily="34" charset="0"/>
              <a:buChar char="•"/>
            </a:pPr>
            <a:r>
              <a:rPr lang="en-US" sz="1400" dirty="0" smtClean="0">
                <a:latin typeface="Arial" pitchFamily="34" charset="0"/>
              </a:rPr>
              <a:t>While the Worthy Matron is considered to be the presiding officer of the chapter, the degrees cannot be conferred without a presiding brother in good standing (hence the Patron and Associate Patron).</a:t>
            </a:r>
          </a:p>
          <a:p>
            <a:pPr marL="349415" lvl="4" indent="-349415">
              <a:buFont typeface="Arial" pitchFamily="34" charset="0"/>
              <a:buChar char="•"/>
            </a:pPr>
            <a:endParaRPr lang="en-US" sz="1400" dirty="0" smtClean="0">
              <a:latin typeface="Arial" pitchFamily="34" charset="0"/>
            </a:endParaRPr>
          </a:p>
          <a:p>
            <a:pPr marL="349415" lvl="4" indent="-349415">
              <a:buFont typeface="Arial" pitchFamily="34" charset="0"/>
              <a:buChar char="•"/>
            </a:pPr>
            <a:r>
              <a:rPr lang="en-US" sz="1400" dirty="0" smtClean="0">
                <a:latin typeface="Arial" pitchFamily="34" charset="0"/>
              </a:rPr>
              <a:t>What are the additional 7 offices</a:t>
            </a:r>
            <a:r>
              <a:rPr lang="en-US" sz="1400" baseline="0" dirty="0" smtClean="0">
                <a:latin typeface="Arial" pitchFamily="34" charset="0"/>
              </a:rPr>
              <a:t> are specifically for females</a:t>
            </a:r>
            <a:endParaRPr lang="en-US" sz="1400" dirty="0" smtClean="0">
              <a:latin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None/>
            </a:pPr>
            <a:r>
              <a:rPr lang="en-US" sz="1400" dirty="0" smtClean="0">
                <a:latin typeface="Arial" pitchFamily="34" charset="0"/>
                <a:cs typeface="Arial" pitchFamily="34" charset="0"/>
              </a:rPr>
              <a:t>Each chapter retains the right to decide who shall be a member of the organization.  Election to the degrees must be unanimous, without debate, and secret. </a:t>
            </a:r>
          </a:p>
          <a:p>
            <a:pPr>
              <a:buNone/>
            </a:pP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The successful candidate must profess a belief in a Supreme Being and is initiated in five degrees, which are conferred in one ceremony. </a:t>
            </a:r>
          </a:p>
          <a:p>
            <a:pPr>
              <a:buNone/>
            </a:pP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When Eastern Star was created, it was intended to be the first of a three degree series. The second and third degrees were Queen of the South and the Order of the Amaranth, respectively. </a:t>
            </a:r>
          </a:p>
          <a:p>
            <a:pPr>
              <a:buNone/>
            </a:pPr>
            <a:endParaRPr lang="en-US" sz="1400" dirty="0" smtClean="0">
              <a:latin typeface="Arial" pitchFamily="34" charset="0"/>
              <a:cs typeface="Arial" pitchFamily="34" charset="0"/>
            </a:endParaRPr>
          </a:p>
          <a:p>
            <a:pPr>
              <a:buNone/>
            </a:pPr>
            <a:r>
              <a:rPr lang="en-US" sz="1400" dirty="0" smtClean="0">
                <a:latin typeface="Arial" pitchFamily="34" charset="0"/>
                <a:cs typeface="Arial" pitchFamily="34" charset="0"/>
              </a:rPr>
              <a:t>Interestingly enough, OES requires only the belief in a Supreme Being even though the degrees are based in both the Old and New Testaments. </a:t>
            </a:r>
          </a:p>
          <a:p>
            <a:pPr>
              <a:buNone/>
            </a:pPr>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While non-Christians are not specifically barred from membership, it would seem to be difficult to be other than Christian and belong to the Order. </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Are there any questions?</a:t>
            </a:r>
          </a:p>
          <a:p>
            <a:pPr>
              <a:buNone/>
            </a:pPr>
            <a:endParaRPr lang="en-US" sz="1400" dirty="0" smtClean="0">
              <a:latin typeface="Arial" pitchFamily="34" charset="0"/>
              <a:cs typeface="Arial" pitchFamily="34" charset="0"/>
            </a:endParaRPr>
          </a:p>
          <a:p>
            <a:pPr>
              <a:buNone/>
            </a:pPr>
            <a:endParaRPr lang="en-US" sz="1400" dirty="0" smtClean="0">
              <a:latin typeface="Arial" pitchFamily="34" charset="0"/>
              <a:cs typeface="Arial" pitchFamily="34" charset="0"/>
            </a:endParaRPr>
          </a:p>
          <a:p>
            <a:pPr>
              <a:buNone/>
            </a:pPr>
            <a:endParaRPr lang="en-US" sz="1400" dirty="0" smtClean="0">
              <a:latin typeface="Arial" pitchFamily="34" charset="0"/>
              <a:cs typeface="Arial" pitchFamily="34" charset="0"/>
            </a:endParaRPr>
          </a:p>
          <a:p>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17CFA123-67C2-45BE-97C6-57C6A08607D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43400"/>
            <a:ext cx="5608320" cy="4183380"/>
          </a:xfrm>
        </p:spPr>
        <p:txBody>
          <a:bodyPr>
            <a:noAutofit/>
          </a:bodyPr>
          <a:lstStyle/>
          <a:p>
            <a:pPr defTabSz="931774">
              <a:defRPr/>
            </a:pPr>
            <a:r>
              <a:rPr lang="en-US" dirty="0" smtClean="0">
                <a:latin typeface="Arial" pitchFamily="34" charset="0"/>
              </a:rPr>
              <a:t> On August 10, 1874, Thornton Andrew Jackson received  the several degrees of the Rite of Adoption of the Order of the Eastern Star from Brother C.B. Case, a Deputy and agent of Illustrious Robert </a:t>
            </a:r>
            <a:r>
              <a:rPr lang="en-US" dirty="0" err="1" smtClean="0">
                <a:latin typeface="Arial" pitchFamily="34" charset="0"/>
              </a:rPr>
              <a:t>MaCoy</a:t>
            </a:r>
            <a:r>
              <a:rPr lang="en-US" dirty="0" smtClean="0">
                <a:latin typeface="Arial" pitchFamily="34" charset="0"/>
              </a:rPr>
              <a:t> 33</a:t>
            </a:r>
            <a:r>
              <a:rPr lang="en-US" dirty="0" smtClean="0">
                <a:latin typeface="Arial" pitchFamily="34" charset="0"/>
                <a:sym typeface="Symbol" pitchFamily="18" charset="2"/>
              </a:rPr>
              <a:t></a:t>
            </a:r>
            <a:r>
              <a:rPr lang="en-US" dirty="0" smtClean="0">
                <a:latin typeface="Arial" pitchFamily="34" charset="0"/>
              </a:rPr>
              <a:t>, Supreme Patron of the Rite of Adoption of the World. In addition, Thornton Jackson also received a letter from Bro. C. B. Case, granting him the authority to establish chapters of the Eastern Star among eligible black women. In obedience to the authority granted by William H. Myers, Grand Master, Union Grand Lodge, Jurisdiction of the District of Columbia, Bro. Jackson established the first Eastern Star Chapter among black women in the United States. </a:t>
            </a:r>
          </a:p>
          <a:p>
            <a:pPr defTabSz="931774">
              <a:defRPr/>
            </a:pPr>
            <a:endParaRPr lang="en-US" dirty="0" smtClean="0">
              <a:latin typeface="Arial" pitchFamily="34" charset="0"/>
            </a:endParaRPr>
          </a:p>
          <a:p>
            <a:pPr defTabSz="931774">
              <a:defRPr/>
            </a:pPr>
            <a:r>
              <a:rPr lang="en-US" dirty="0" smtClean="0">
                <a:latin typeface="Arial" pitchFamily="34" charset="0"/>
              </a:rPr>
              <a:t>On December 1, 1874, Queen Esther Chapter No. 1, Order of the Eastern Star, was established at 708 O Street, N.W., Washington, D.C. in the home of Mrs. Georgiana Thomas. The first Worthy Matron was Sister Martha Welch and the first Worthy Patron was Bro. Thornton A. Jackson. He was also instrumental and helped to establish one (1) chapter in Alexandria, Virginia, three (3) chapters in Maryland and three chapters in Pennsylvania. In each instance when a chapter was organized and established, and was adopted by a regularly constituted Masonic Lodge. </a:t>
            </a:r>
          </a:p>
          <a:p>
            <a:pPr defTabSz="931774">
              <a:defRPr/>
            </a:pPr>
            <a:endParaRPr lang="en-US" dirty="0" smtClean="0">
              <a:latin typeface="Arial" pitchFamily="34" charset="0"/>
            </a:endParaRPr>
          </a:p>
          <a:p>
            <a:pPr defTabSz="931774">
              <a:defRPr/>
            </a:pPr>
            <a:r>
              <a:rPr lang="en-US" dirty="0" smtClean="0">
                <a:latin typeface="Arial" pitchFamily="34" charset="0"/>
              </a:rPr>
              <a:t>During the year 1875, Pythagoras Lodge No. 9 presented the officers of Queen Esther Chapter No. 1 with their first badges, which were known as Rosettes. This presentation was made by Worthy Patron Thornton A. Jackson who wished the chapter success and prosperity in the work upon which they were entering. He admonished the officers to wear the Rosettes with dignity keeping ever before them the memory of the five(5) Heroines: </a:t>
            </a:r>
            <a:r>
              <a:rPr lang="en-US" dirty="0" err="1" smtClean="0">
                <a:latin typeface="Arial" pitchFamily="34" charset="0"/>
              </a:rPr>
              <a:t>Adah</a:t>
            </a:r>
            <a:r>
              <a:rPr lang="en-US" dirty="0" smtClean="0">
                <a:latin typeface="Arial" pitchFamily="34" charset="0"/>
              </a:rPr>
              <a:t>, Ruth, Esther, Martha and </a:t>
            </a:r>
            <a:r>
              <a:rPr lang="en-US" dirty="0" err="1" smtClean="0">
                <a:latin typeface="Arial" pitchFamily="34" charset="0"/>
              </a:rPr>
              <a:t>Electa</a:t>
            </a:r>
            <a:r>
              <a:rPr lang="en-US" dirty="0" smtClean="0">
                <a:latin typeface="Arial" pitchFamily="34" charset="0"/>
              </a:rPr>
              <a:t>.</a:t>
            </a:r>
          </a:p>
          <a:p>
            <a:endParaRPr lang="en-US"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defTabSz="931774"/>
            <a:r>
              <a:rPr lang="en-US" sz="1000" dirty="0" smtClean="0">
                <a:latin typeface="Arial" pitchFamily="34" charset="0"/>
                <a:cs typeface="Times New Roman" pitchFamily="18" charset="0"/>
              </a:rPr>
              <a:t>The five points of this Star to each Sister/Brother doth reveal Fidelity, Patience, Purity, Faith and Zeal </a:t>
            </a:r>
          </a:p>
          <a:p>
            <a:pPr>
              <a:buNone/>
            </a:pPr>
            <a:endParaRPr lang="en-US" sz="1000" dirty="0" smtClean="0">
              <a:latin typeface="Arial" pitchFamily="34" charset="0"/>
              <a:cs typeface="Arial" pitchFamily="34" charset="0"/>
            </a:endParaRPr>
          </a:p>
          <a:p>
            <a:pPr>
              <a:buNone/>
            </a:pPr>
            <a:r>
              <a:rPr lang="en-US" sz="1000" dirty="0" smtClean="0">
                <a:latin typeface="Arial" pitchFamily="34" charset="0"/>
                <a:cs typeface="Times New Roman" pitchFamily="18" charset="0"/>
              </a:rPr>
              <a:t>Each Sister/Brother of this Order shall reflect the rays of light that Joy and Truth shall beam sincere from the darkness of the night</a:t>
            </a:r>
          </a:p>
          <a:p>
            <a:pPr>
              <a:buNone/>
            </a:pPr>
            <a:r>
              <a:rPr lang="en-US" sz="1000" dirty="0" smtClean="0">
                <a:latin typeface="Arial" pitchFamily="34" charset="0"/>
                <a:cs typeface="Times New Roman" pitchFamily="18" charset="0"/>
              </a:rPr>
              <a:t> </a:t>
            </a:r>
            <a:endParaRPr lang="en-US" sz="1000" dirty="0" smtClean="0">
              <a:latin typeface="Arial" pitchFamily="34" charset="0"/>
              <a:cs typeface="Arial" pitchFamily="34" charset="0"/>
            </a:endParaRPr>
          </a:p>
          <a:p>
            <a:pPr>
              <a:buNone/>
            </a:pPr>
            <a:r>
              <a:rPr lang="en-US" sz="1000" dirty="0" smtClean="0">
                <a:latin typeface="Arial" pitchFamily="34" charset="0"/>
                <a:cs typeface="Times New Roman" pitchFamily="18" charset="0"/>
              </a:rPr>
              <a:t>Each Sister/Brother should try their best to practice the virtues amplified by the Five Heroines, those virtues are as follows:   </a:t>
            </a:r>
            <a:r>
              <a:rPr lang="en-US" sz="1400" b="1" dirty="0" smtClean="0">
                <a:latin typeface="Arial" pitchFamily="34" charset="0"/>
                <a:cs typeface="Times New Roman" pitchFamily="18" charset="0"/>
              </a:rPr>
              <a:t>Which is attribute do you favor more and why?</a:t>
            </a:r>
          </a:p>
          <a:p>
            <a:pPr>
              <a:buNone/>
            </a:pPr>
            <a:endParaRPr lang="en-US" sz="1000" dirty="0" smtClean="0">
              <a:latin typeface="Arial" pitchFamily="34" charset="0"/>
              <a:cs typeface="Times New Roman" pitchFamily="18" charset="0"/>
            </a:endParaRPr>
          </a:p>
          <a:p>
            <a:pPr>
              <a:buNone/>
            </a:pPr>
            <a:r>
              <a:rPr lang="en-US" sz="1000" dirty="0" smtClean="0">
                <a:latin typeface="Arial" pitchFamily="34" charset="0"/>
                <a:cs typeface="Times New Roman" pitchFamily="18" charset="0"/>
              </a:rPr>
              <a:t>ADAH-HONOR. Be willing to sacrifice: in order to save each others honor. To fail to carry out a </a:t>
            </a:r>
          </a:p>
          <a:p>
            <a:pPr>
              <a:buNone/>
            </a:pPr>
            <a:r>
              <a:rPr lang="en-US" sz="1000" dirty="0" smtClean="0">
                <a:latin typeface="Arial" pitchFamily="34" charset="0"/>
                <a:cs typeface="Times New Roman" pitchFamily="18" charset="0"/>
              </a:rPr>
              <a:t>commitment is the firsts step toward self-destruction. </a:t>
            </a:r>
            <a:endParaRPr lang="en-US" sz="1000" dirty="0" smtClean="0">
              <a:latin typeface="Arial" pitchFamily="34" charset="0"/>
              <a:cs typeface="Arial" pitchFamily="34" charset="0"/>
            </a:endParaRPr>
          </a:p>
          <a:p>
            <a:pPr>
              <a:buNone/>
            </a:pPr>
            <a:endParaRPr lang="en-US" sz="1000" dirty="0" smtClean="0">
              <a:latin typeface="Arial" pitchFamily="34" charset="0"/>
              <a:cs typeface="Times New Roman" pitchFamily="18" charset="0"/>
            </a:endParaRPr>
          </a:p>
          <a:p>
            <a:pPr>
              <a:buNone/>
            </a:pPr>
            <a:r>
              <a:rPr lang="en-US" sz="1000" dirty="0" smtClean="0">
                <a:latin typeface="Arial" pitchFamily="34" charset="0"/>
                <a:cs typeface="Times New Roman" pitchFamily="18" charset="0"/>
              </a:rPr>
              <a:t>RUTH-FELLOWSHIP. The value of a true friend far exceeds any materialistic value upon the face of this earth. A true friend will go the last mile of the way with you, as Ruth did with Naomi. </a:t>
            </a:r>
            <a:endParaRPr lang="en-US" sz="1000" dirty="0" smtClean="0">
              <a:latin typeface="Arial" pitchFamily="34" charset="0"/>
              <a:cs typeface="Arial" pitchFamily="34" charset="0"/>
            </a:endParaRPr>
          </a:p>
          <a:p>
            <a:pPr>
              <a:buNone/>
            </a:pPr>
            <a:endParaRPr lang="en-US" sz="1000" dirty="0" smtClean="0">
              <a:latin typeface="Arial" pitchFamily="34" charset="0"/>
              <a:cs typeface="Times New Roman" pitchFamily="18" charset="0"/>
            </a:endParaRPr>
          </a:p>
          <a:p>
            <a:pPr>
              <a:buNone/>
            </a:pPr>
            <a:r>
              <a:rPr lang="en-US" sz="1000" dirty="0" smtClean="0">
                <a:latin typeface="Arial" pitchFamily="34" charset="0"/>
                <a:cs typeface="Times New Roman" pitchFamily="18" charset="0"/>
              </a:rPr>
              <a:t>ESTHER-COURAGE. Be willing to defend and support each other for a worthy cause. Together we  stand, divided  we shall fall. </a:t>
            </a:r>
            <a:endParaRPr lang="en-US" sz="1000" dirty="0" smtClean="0">
              <a:latin typeface="Arial" pitchFamily="34" charset="0"/>
              <a:cs typeface="Arial" pitchFamily="34" charset="0"/>
            </a:endParaRPr>
          </a:p>
          <a:p>
            <a:pPr>
              <a:buNone/>
            </a:pPr>
            <a:endParaRPr lang="en-US" sz="1000" dirty="0" smtClean="0">
              <a:latin typeface="Arial" pitchFamily="34" charset="0"/>
              <a:cs typeface="Times New Roman" pitchFamily="18" charset="0"/>
            </a:endParaRPr>
          </a:p>
          <a:p>
            <a:pPr>
              <a:buNone/>
            </a:pPr>
            <a:r>
              <a:rPr lang="en-US" sz="1000" dirty="0" smtClean="0">
                <a:latin typeface="Arial" pitchFamily="34" charset="0"/>
                <a:cs typeface="Times New Roman" pitchFamily="18" charset="0"/>
              </a:rPr>
              <a:t>MARTHA-FAITH. Without faith, there is not hope for a better day. Faith is essential for spiritual survival and if  the spirit is weak or dead, so is the body. </a:t>
            </a:r>
            <a:endParaRPr lang="en-US" sz="1000" dirty="0" smtClean="0">
              <a:latin typeface="Arial" pitchFamily="34" charset="0"/>
              <a:cs typeface="Arial" pitchFamily="34" charset="0"/>
            </a:endParaRPr>
          </a:p>
          <a:p>
            <a:pPr>
              <a:buNone/>
            </a:pPr>
            <a:endParaRPr lang="en-US" sz="1000" dirty="0" smtClean="0">
              <a:latin typeface="Arial" pitchFamily="34" charset="0"/>
              <a:cs typeface="Times New Roman" pitchFamily="18" charset="0"/>
            </a:endParaRPr>
          </a:p>
          <a:p>
            <a:pPr>
              <a:buNone/>
            </a:pPr>
            <a:r>
              <a:rPr lang="en-US" sz="1000" dirty="0" smtClean="0">
                <a:latin typeface="Arial" pitchFamily="34" charset="0"/>
                <a:cs typeface="Times New Roman" pitchFamily="18" charset="0"/>
              </a:rPr>
              <a:t>ELECTA-LOVE. Love binds our hearts in fellowship. Love is the one element that will sustain the Masonic  family through the trials and tribulations of this earthly life. In order for us to be at the final gathering of  those  dressed in white, love must be the STAR in the EAST, that we have come to</a:t>
            </a:r>
            <a:r>
              <a:rPr lang="en-US" sz="1000" dirty="0" smtClean="0">
                <a:latin typeface="Arial" pitchFamily="34" charset="0"/>
              </a:rPr>
              <a:t> worship.</a:t>
            </a:r>
            <a:endParaRPr lang="en-US" sz="1000" dirty="0"/>
          </a:p>
        </p:txBody>
      </p:sp>
      <p:sp>
        <p:nvSpPr>
          <p:cNvPr id="4" name="Slide Number Placeholder 3"/>
          <p:cNvSpPr>
            <a:spLocks noGrp="1"/>
          </p:cNvSpPr>
          <p:nvPr>
            <p:ph type="sldNum" sz="quarter" idx="10"/>
          </p:nvPr>
        </p:nvSpPr>
        <p:spPr/>
        <p:txBody>
          <a:bodyPr/>
          <a:lstStyle/>
          <a:p>
            <a:fld id="{17CFA123-67C2-45BE-97C6-57C6A08607D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lnSpc>
                <a:spcPct val="90000"/>
              </a:lnSpc>
              <a:buNone/>
            </a:pPr>
            <a:r>
              <a:rPr lang="en-US" sz="1400" dirty="0" smtClean="0">
                <a:latin typeface="Arial" pitchFamily="34" charset="0"/>
              </a:rPr>
              <a:t>The Five (5) degrees of the OES are founded on the Holy Scriptures.  Five worthy and potable female characters, illustrating many moral virtues.  </a:t>
            </a:r>
            <a:r>
              <a:rPr lang="en-US" sz="1400" b="1" dirty="0" smtClean="0">
                <a:latin typeface="Arial" pitchFamily="34" charset="0"/>
              </a:rPr>
              <a:t>Can anyone state the relationship of  the first, second, third, fourth, and fifth star point.  Allow someone to state the relationship before you give the meaning.</a:t>
            </a:r>
          </a:p>
          <a:p>
            <a:pPr algn="l">
              <a:lnSpc>
                <a:spcPct val="90000"/>
              </a:lnSpc>
              <a:buNone/>
            </a:pPr>
            <a:endParaRPr lang="en-US" sz="1400" dirty="0" smtClean="0">
              <a:latin typeface="Arial" pitchFamily="34" charset="0"/>
            </a:endParaRPr>
          </a:p>
          <a:p>
            <a:pPr algn="l">
              <a:lnSpc>
                <a:spcPct val="90000"/>
              </a:lnSpc>
              <a:buNone/>
            </a:pPr>
            <a:r>
              <a:rPr lang="en-US" sz="1400" b="1" dirty="0" smtClean="0">
                <a:latin typeface="Arial" pitchFamily="34" charset="0"/>
              </a:rPr>
              <a:t>ADAH</a:t>
            </a:r>
            <a:r>
              <a:rPr lang="en-US" sz="1400" dirty="0" smtClean="0">
                <a:latin typeface="Arial" pitchFamily="34" charset="0"/>
              </a:rPr>
              <a:t> -  the daughter degree, illustrating integrity filial devotion and respect to the  binding force of a vow.</a:t>
            </a:r>
          </a:p>
          <a:p>
            <a:pPr algn="l">
              <a:lnSpc>
                <a:spcPct val="90000"/>
              </a:lnSpc>
              <a:buNone/>
            </a:pPr>
            <a:r>
              <a:rPr lang="en-US" sz="1400" dirty="0" smtClean="0">
                <a:latin typeface="Arial" pitchFamily="34" charset="0"/>
              </a:rPr>
              <a:t/>
            </a:r>
            <a:br>
              <a:rPr lang="en-US" sz="1400" dirty="0" smtClean="0">
                <a:latin typeface="Arial" pitchFamily="34" charset="0"/>
              </a:rPr>
            </a:br>
            <a:r>
              <a:rPr lang="en-US" sz="1400" b="1" dirty="0" smtClean="0">
                <a:latin typeface="Arial" pitchFamily="34" charset="0"/>
              </a:rPr>
              <a:t>RUTH</a:t>
            </a:r>
            <a:r>
              <a:rPr lang="en-US" sz="1400" dirty="0" smtClean="0">
                <a:latin typeface="Arial" pitchFamily="34" charset="0"/>
              </a:rPr>
              <a:t> -  the widow degree,  illustrating industry, loyalty and devotion to religious principles.</a:t>
            </a:r>
          </a:p>
          <a:p>
            <a:pPr algn="l">
              <a:lnSpc>
                <a:spcPct val="90000"/>
              </a:lnSpc>
              <a:buNone/>
            </a:pPr>
            <a:endParaRPr lang="en-US" sz="1400" dirty="0" smtClean="0">
              <a:latin typeface="Arial" pitchFamily="34" charset="0"/>
            </a:endParaRPr>
          </a:p>
          <a:p>
            <a:pPr algn="l">
              <a:lnSpc>
                <a:spcPct val="90000"/>
              </a:lnSpc>
              <a:buNone/>
            </a:pPr>
            <a:r>
              <a:rPr lang="en-US" sz="1400" b="1" dirty="0" smtClean="0">
                <a:latin typeface="Arial" pitchFamily="34" charset="0"/>
              </a:rPr>
              <a:t>ESTHER</a:t>
            </a:r>
            <a:r>
              <a:rPr lang="en-US" sz="1400" dirty="0" smtClean="0">
                <a:latin typeface="Arial" pitchFamily="34" charset="0"/>
              </a:rPr>
              <a:t> -  the wife degree,  illustrating justice, courage and fidelity to kindred and friends.</a:t>
            </a:r>
          </a:p>
          <a:p>
            <a:pPr algn="l">
              <a:lnSpc>
                <a:spcPct val="90000"/>
              </a:lnSpc>
              <a:buNone/>
            </a:pPr>
            <a:endParaRPr lang="en-US" sz="1400" dirty="0" smtClean="0">
              <a:latin typeface="Arial" pitchFamily="34" charset="0"/>
            </a:endParaRPr>
          </a:p>
          <a:p>
            <a:pPr algn="l">
              <a:lnSpc>
                <a:spcPct val="90000"/>
              </a:lnSpc>
              <a:buNone/>
            </a:pPr>
            <a:r>
              <a:rPr lang="en-US" sz="1400" b="1" dirty="0" smtClean="0">
                <a:latin typeface="Arial" pitchFamily="34" charset="0"/>
              </a:rPr>
              <a:t>MARTHA</a:t>
            </a:r>
            <a:r>
              <a:rPr lang="en-US" sz="1400" dirty="0" smtClean="0">
                <a:latin typeface="Arial" pitchFamily="34" charset="0"/>
              </a:rPr>
              <a:t> -  the sister degree,  illustrating undeviating faith in the hour of trail and the immorality of the real soul.</a:t>
            </a:r>
          </a:p>
          <a:p>
            <a:pPr algn="l">
              <a:lnSpc>
                <a:spcPct val="90000"/>
              </a:lnSpc>
              <a:buNone/>
            </a:pPr>
            <a:endParaRPr lang="en-US" sz="1400" dirty="0" smtClean="0">
              <a:latin typeface="Arial" pitchFamily="34" charset="0"/>
            </a:endParaRPr>
          </a:p>
          <a:p>
            <a:pPr algn="l">
              <a:lnSpc>
                <a:spcPct val="90000"/>
              </a:lnSpc>
              <a:buNone/>
            </a:pPr>
            <a:r>
              <a:rPr lang="en-US" sz="1400" b="1" dirty="0" smtClean="0">
                <a:latin typeface="Arial" pitchFamily="34" charset="0"/>
              </a:rPr>
              <a:t>ELECTA</a:t>
            </a:r>
            <a:r>
              <a:rPr lang="en-US" sz="1400" dirty="0" smtClean="0">
                <a:latin typeface="Arial" pitchFamily="34" charset="0"/>
              </a:rPr>
              <a:t> -  the mother degree,  illustrating </a:t>
            </a:r>
            <a:r>
              <a:rPr lang="en-US" sz="1400" dirty="0" err="1" smtClean="0">
                <a:latin typeface="Arial" pitchFamily="34" charset="0"/>
              </a:rPr>
              <a:t>feverency</a:t>
            </a:r>
            <a:r>
              <a:rPr lang="en-US" sz="1400" dirty="0" smtClean="0">
                <a:latin typeface="Arial" pitchFamily="34" charset="0"/>
              </a:rPr>
              <a:t>, love, generosity, patience and submission under wrongs.</a:t>
            </a:r>
          </a:p>
        </p:txBody>
      </p:sp>
      <p:sp>
        <p:nvSpPr>
          <p:cNvPr id="4" name="Slide Number Placeholder 3"/>
          <p:cNvSpPr>
            <a:spLocks noGrp="1"/>
          </p:cNvSpPr>
          <p:nvPr>
            <p:ph type="sldNum" sz="quarter" idx="10"/>
          </p:nvPr>
        </p:nvSpPr>
        <p:spPr/>
        <p:txBody>
          <a:bodyPr/>
          <a:lstStyle/>
          <a:p>
            <a:fld id="{17CFA123-67C2-45BE-97C6-57C6A08607D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D5CEE0C-ED29-4B79-90C9-35D8A6F89C1F}" type="datetimeFigureOut">
              <a:rPr lang="en-US" smtClean="0"/>
              <a:pPr/>
              <a:t>3/30/2013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595DB2F-8E1D-4AA5-ACC0-B8211CB5B5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95DB2F-8E1D-4AA5-ACC0-B8211CB5B5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95DB2F-8E1D-4AA5-ACC0-B8211CB5B5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95DB2F-8E1D-4AA5-ACC0-B8211CB5B5E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95DB2F-8E1D-4AA5-ACC0-B8211CB5B5E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95DB2F-8E1D-4AA5-ACC0-B8211CB5B5E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95DB2F-8E1D-4AA5-ACC0-B8211CB5B5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95DB2F-8E1D-4AA5-ACC0-B8211CB5B5E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D5CEE0C-ED29-4B79-90C9-35D8A6F89C1F}" type="datetimeFigureOut">
              <a:rPr lang="en-US" smtClean="0"/>
              <a:pPr/>
              <a:t>3/30/2013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595DB2F-8E1D-4AA5-ACC0-B8211CB5B5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D5CEE0C-ED29-4B79-90C9-35D8A6F89C1F}" type="datetimeFigureOut">
              <a:rPr lang="en-US" smtClean="0"/>
              <a:pPr/>
              <a:t>3/30/2013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95DB2F-8E1D-4AA5-ACC0-B8211CB5B5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D5CEE0C-ED29-4B79-90C9-35D8A6F89C1F}" type="datetimeFigureOut">
              <a:rPr lang="en-US" smtClean="0"/>
              <a:pPr/>
              <a:t>3/30/2013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595DB2F-8E1D-4AA5-ACC0-B8211CB5B5E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D5CEE0C-ED29-4B79-90C9-35D8A6F89C1F}" type="datetimeFigureOut">
              <a:rPr lang="en-US" smtClean="0"/>
              <a:pPr/>
              <a:t>3/30/2013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595DB2F-8E1D-4AA5-ACC0-B8211CB5B5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 Id="rId9"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2800" dirty="0" smtClean="0">
                <a:solidFill>
                  <a:schemeClr val="bg1"/>
                </a:solidFill>
                <a:latin typeface="Arial" pitchFamily="34" charset="0"/>
                <a:cs typeface="Arial" pitchFamily="34" charset="0"/>
              </a:rPr>
              <a:t>To provide information that will assist all members in meeting the challenges in making our chapters effective, efficient, and successful while keeping members informed of the activities in our subordinate chapters and Prince Hall Grand Chapter. Additionally, provide a means by which fraternal and community relationships can be enriched, encouraged, improved, and successfully unify.</a:t>
            </a:r>
            <a:endParaRPr lang="en-US" sz="2800" dirty="0">
              <a:solidFill>
                <a:schemeClr val="bg1"/>
              </a:solidFill>
            </a:endParaRPr>
          </a:p>
        </p:txBody>
      </p:sp>
      <p:sp>
        <p:nvSpPr>
          <p:cNvPr id="2" name="Title 1"/>
          <p:cNvSpPr>
            <a:spLocks noGrp="1"/>
          </p:cNvSpPr>
          <p:nvPr>
            <p:ph type="title"/>
          </p:nvPr>
        </p:nvSpPr>
        <p:spPr/>
        <p:txBody>
          <a:bodyPr>
            <a:normAutofit/>
          </a:bodyPr>
          <a:lstStyle/>
          <a:p>
            <a:pPr algn="ctr"/>
            <a:r>
              <a:rPr lang="en-US" sz="3600" b="1" dirty="0" smtClean="0">
                <a:solidFill>
                  <a:schemeClr val="bg1"/>
                </a:solidFill>
                <a:latin typeface="Arial" pitchFamily="34" charset="0"/>
                <a:cs typeface="Arial" pitchFamily="34" charset="0"/>
              </a:rPr>
              <a:t>PURPOSE OF TRAINING</a:t>
            </a:r>
            <a:endParaRPr lang="en-US" sz="36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sz="2600" dirty="0" smtClean="0">
                <a:solidFill>
                  <a:schemeClr val="bg1"/>
                </a:solidFill>
                <a:latin typeface="Arial" pitchFamily="34" charset="0"/>
              </a:rPr>
              <a:t>ADAH JEPHTHAH'S DAUGHTER.**** Judges, 11:35.</a:t>
            </a:r>
          </a:p>
          <a:p>
            <a:pPr>
              <a:buBlip>
                <a:blip r:embed="rId3"/>
              </a:buBlip>
            </a:pPr>
            <a:endParaRPr lang="en-US" dirty="0" smtClean="0">
              <a:solidFill>
                <a:schemeClr val="bg1"/>
              </a:solidFill>
              <a:latin typeface="Arial" pitchFamily="34" charset="0"/>
            </a:endParaRPr>
          </a:p>
          <a:p>
            <a:pPr>
              <a:buNone/>
            </a:pPr>
            <a:r>
              <a:rPr lang="en-US" dirty="0" smtClean="0">
                <a:solidFill>
                  <a:schemeClr val="bg1"/>
                </a:solidFill>
                <a:latin typeface="Arial" pitchFamily="34" charset="0"/>
              </a:rPr>
              <a:t>The name </a:t>
            </a:r>
            <a:r>
              <a:rPr lang="en-US" dirty="0" err="1" smtClean="0">
                <a:solidFill>
                  <a:schemeClr val="bg1"/>
                </a:solidFill>
                <a:latin typeface="Arial" pitchFamily="34" charset="0"/>
              </a:rPr>
              <a:t>Adah</a:t>
            </a:r>
            <a:r>
              <a:rPr lang="en-US" dirty="0" smtClean="0">
                <a:solidFill>
                  <a:schemeClr val="bg1"/>
                </a:solidFill>
                <a:latin typeface="Arial" pitchFamily="34" charset="0"/>
              </a:rPr>
              <a:t> means "adornment" and appears</a:t>
            </a:r>
          </a:p>
          <a:p>
            <a:pPr>
              <a:buNone/>
            </a:pPr>
            <a:r>
              <a:rPr lang="en-US" dirty="0" smtClean="0">
                <a:solidFill>
                  <a:schemeClr val="bg1"/>
                </a:solidFill>
                <a:latin typeface="Arial" pitchFamily="34" charset="0"/>
              </a:rPr>
              <a:t>several times in the Old Testament, but we are</a:t>
            </a:r>
          </a:p>
          <a:p>
            <a:pPr>
              <a:buNone/>
            </a:pPr>
            <a:r>
              <a:rPr lang="en-US" dirty="0" smtClean="0">
                <a:solidFill>
                  <a:schemeClr val="bg1"/>
                </a:solidFill>
                <a:latin typeface="Arial" pitchFamily="34" charset="0"/>
              </a:rPr>
              <a:t>interested in this connection with the daughter</a:t>
            </a:r>
          </a:p>
          <a:p>
            <a:pPr>
              <a:buNone/>
            </a:pPr>
            <a:r>
              <a:rPr lang="en-US" dirty="0" smtClean="0">
                <a:solidFill>
                  <a:schemeClr val="bg1"/>
                </a:solidFill>
                <a:latin typeface="Arial" pitchFamily="34" charset="0"/>
              </a:rPr>
              <a:t>of </a:t>
            </a:r>
            <a:r>
              <a:rPr lang="en-US" dirty="0" err="1" smtClean="0">
                <a:solidFill>
                  <a:schemeClr val="bg1"/>
                </a:solidFill>
                <a:latin typeface="Arial" pitchFamily="34" charset="0"/>
              </a:rPr>
              <a:t>Jephthah</a:t>
            </a:r>
            <a:r>
              <a:rPr lang="en-US" dirty="0" smtClean="0">
                <a:solidFill>
                  <a:schemeClr val="bg1"/>
                </a:solidFill>
                <a:latin typeface="Arial" pitchFamily="34" charset="0"/>
              </a:rPr>
              <a:t> who bore this name. </a:t>
            </a:r>
          </a:p>
          <a:p>
            <a:pPr>
              <a:buBlip>
                <a:blip r:embed="rId3"/>
              </a:buBlip>
            </a:pPr>
            <a:endParaRPr lang="en-US" dirty="0" smtClean="0">
              <a:solidFill>
                <a:schemeClr val="bg1"/>
              </a:solidFill>
              <a:latin typeface="Arial" pitchFamily="34" charset="0"/>
            </a:endParaRPr>
          </a:p>
          <a:p>
            <a:pPr>
              <a:buNone/>
            </a:pPr>
            <a:r>
              <a:rPr lang="en-US" dirty="0" smtClean="0">
                <a:solidFill>
                  <a:schemeClr val="bg1"/>
                </a:solidFill>
                <a:latin typeface="Arial" pitchFamily="34" charset="0"/>
              </a:rPr>
              <a:t>This incident in Biblical history is used by the Eastern</a:t>
            </a:r>
          </a:p>
          <a:p>
            <a:pPr>
              <a:buNone/>
            </a:pPr>
            <a:r>
              <a:rPr lang="en-US" dirty="0" smtClean="0">
                <a:solidFill>
                  <a:schemeClr val="bg1"/>
                </a:solidFill>
                <a:latin typeface="Arial" pitchFamily="34" charset="0"/>
              </a:rPr>
              <a:t>Star to symbolize the binding and serious nature of a</a:t>
            </a:r>
          </a:p>
          <a:p>
            <a:pPr>
              <a:buNone/>
            </a:pPr>
            <a:r>
              <a:rPr lang="en-US" dirty="0" smtClean="0">
                <a:solidFill>
                  <a:schemeClr val="bg1"/>
                </a:solidFill>
                <a:latin typeface="Arial" pitchFamily="34" charset="0"/>
              </a:rPr>
              <a:t>vow.</a:t>
            </a:r>
          </a:p>
          <a:p>
            <a:pPr>
              <a:buBlip>
                <a:blip r:embed="rId3"/>
              </a:buBlip>
            </a:pPr>
            <a:endParaRPr lang="en-US" dirty="0">
              <a:solidFill>
                <a:schemeClr val="bg1"/>
              </a:solidFill>
            </a:endParaRPr>
          </a:p>
        </p:txBody>
      </p:sp>
      <p:sp>
        <p:nvSpPr>
          <p:cNvPr id="2" name="Title 1"/>
          <p:cNvSpPr>
            <a:spLocks noGrp="1"/>
          </p:cNvSpPr>
          <p:nvPr>
            <p:ph type="title"/>
          </p:nvPr>
        </p:nvSpPr>
        <p:spPr/>
        <p:txBody>
          <a:bodyPr>
            <a:normAutofit fontScale="90000"/>
          </a:bodyPr>
          <a:lstStyle/>
          <a:p>
            <a:pPr marL="342900" indent="-342900"/>
            <a:r>
              <a:rPr lang="en-US" dirty="0" smtClean="0">
                <a:solidFill>
                  <a:schemeClr val="bg1"/>
                </a:solidFill>
                <a:latin typeface="Arial" pitchFamily="34" charset="0"/>
              </a:rPr>
              <a:t>BIBLE REFERENCES</a:t>
            </a:r>
            <a:br>
              <a:rPr lang="en-US" dirty="0" smtClean="0">
                <a:solidFill>
                  <a:schemeClr val="bg1"/>
                </a:solidFill>
                <a:latin typeface="Arial" pitchFamily="34" charset="0"/>
              </a:rPr>
            </a:br>
            <a:endParaRPr lang="en-US" dirty="0">
              <a:solidFill>
                <a:schemeClr val="bg1"/>
              </a:solidFill>
            </a:endParaRPr>
          </a:p>
        </p:txBody>
      </p:sp>
      <p:pic>
        <p:nvPicPr>
          <p:cNvPr id="4" name="Picture 3" descr="adahssword"/>
          <p:cNvPicPr>
            <a:picLocks noChangeAspect="1" noChangeArrowheads="1"/>
          </p:cNvPicPr>
          <p:nvPr/>
        </p:nvPicPr>
        <p:blipFill>
          <a:blip r:embed="rId4" cstate="print"/>
          <a:srcRect/>
          <a:stretch>
            <a:fillRect/>
          </a:stretch>
        </p:blipFill>
        <p:spPr bwMode="auto">
          <a:xfrm>
            <a:off x="6858000" y="228600"/>
            <a:ext cx="533400" cy="6849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300" dirty="0" smtClean="0">
                <a:latin typeface="Arial" pitchFamily="34" charset="0"/>
              </a:rPr>
              <a:t>RUTH. **** Ruth, 2. 5.</a:t>
            </a:r>
          </a:p>
          <a:p>
            <a:pPr>
              <a:buNone/>
            </a:pPr>
            <a:endParaRPr lang="en-US" dirty="0" smtClean="0">
              <a:latin typeface="Arial" pitchFamily="34" charset="0"/>
            </a:endParaRPr>
          </a:p>
          <a:p>
            <a:pPr>
              <a:buNone/>
            </a:pPr>
            <a:r>
              <a:rPr lang="en-US" dirty="0" smtClean="0">
                <a:latin typeface="Arial" pitchFamily="34" charset="0"/>
              </a:rPr>
              <a:t>The name Ruth means "companion." The story of </a:t>
            </a:r>
          </a:p>
          <a:p>
            <a:pPr>
              <a:buNone/>
            </a:pPr>
            <a:r>
              <a:rPr lang="en-US" dirty="0" smtClean="0">
                <a:latin typeface="Arial" pitchFamily="34" charset="0"/>
              </a:rPr>
              <a:t>Ruth is the most beautiful story in the Holy Bible</a:t>
            </a:r>
          </a:p>
          <a:p>
            <a:pPr>
              <a:buNone/>
            </a:pPr>
            <a:endParaRPr lang="en-US" dirty="0" smtClean="0">
              <a:latin typeface="Arial" pitchFamily="34" charset="0"/>
            </a:endParaRPr>
          </a:p>
          <a:p>
            <a:pPr>
              <a:buNone/>
            </a:pPr>
            <a:r>
              <a:rPr lang="en-US" dirty="0" smtClean="0">
                <a:latin typeface="Arial" pitchFamily="34" charset="0"/>
              </a:rPr>
              <a:t>This story is used by the Eastern Star to symbolize</a:t>
            </a:r>
          </a:p>
          <a:p>
            <a:pPr>
              <a:buNone/>
            </a:pPr>
            <a:r>
              <a:rPr lang="en-US" dirty="0" smtClean="0">
                <a:latin typeface="Arial" pitchFamily="34" charset="0"/>
              </a:rPr>
              <a:t>constant faithfulness to one's duty.</a:t>
            </a:r>
            <a:endParaRPr lang="en-US" dirty="0"/>
          </a:p>
        </p:txBody>
      </p:sp>
      <p:sp>
        <p:nvSpPr>
          <p:cNvPr id="2" name="Title 1"/>
          <p:cNvSpPr>
            <a:spLocks noGrp="1"/>
          </p:cNvSpPr>
          <p:nvPr>
            <p:ph type="title"/>
          </p:nvPr>
        </p:nvSpPr>
        <p:spPr/>
        <p:txBody>
          <a:bodyPr/>
          <a:lstStyle/>
          <a:p>
            <a:r>
              <a:rPr lang="en-US" dirty="0" smtClean="0">
                <a:solidFill>
                  <a:schemeClr val="tx1"/>
                </a:solidFill>
                <a:latin typeface="Arial" pitchFamily="34" charset="0"/>
              </a:rPr>
              <a:t>BIBLE REFERENCES</a:t>
            </a:r>
            <a:endParaRPr lang="en-US" dirty="0">
              <a:solidFill>
                <a:schemeClr val="tx1"/>
              </a:solidFill>
            </a:endParaRPr>
          </a:p>
        </p:txBody>
      </p:sp>
      <p:pic>
        <p:nvPicPr>
          <p:cNvPr id="6" name="Picture 5" descr="wheat"/>
          <p:cNvPicPr>
            <a:picLocks noChangeAspect="1" noChangeArrowheads="1"/>
          </p:cNvPicPr>
          <p:nvPr/>
        </p:nvPicPr>
        <p:blipFill>
          <a:blip r:embed="rId3" cstate="print"/>
          <a:srcRect/>
          <a:stretch>
            <a:fillRect/>
          </a:stretch>
        </p:blipFill>
        <p:spPr bwMode="auto">
          <a:xfrm>
            <a:off x="6477000" y="1219200"/>
            <a:ext cx="609600" cy="9047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4837"/>
            <a:ext cx="8229600" cy="4525963"/>
          </a:xfrm>
        </p:spPr>
        <p:txBody>
          <a:bodyPr>
            <a:normAutofit/>
          </a:bodyPr>
          <a:lstStyle/>
          <a:p>
            <a:pPr>
              <a:buNone/>
            </a:pPr>
            <a:r>
              <a:rPr lang="en-US" sz="2800" dirty="0" smtClean="0">
                <a:latin typeface="Arial" pitchFamily="34" charset="0"/>
              </a:rPr>
              <a:t>ESTHER **** Esther, 5. 3.</a:t>
            </a:r>
          </a:p>
          <a:p>
            <a:pPr>
              <a:buNone/>
            </a:pPr>
            <a:endParaRPr lang="en-US" dirty="0" smtClean="0">
              <a:latin typeface="Arial" pitchFamily="34" charset="0"/>
            </a:endParaRPr>
          </a:p>
          <a:p>
            <a:pPr>
              <a:buNone/>
            </a:pPr>
            <a:r>
              <a:rPr lang="en-US" sz="2400" dirty="0" smtClean="0">
                <a:latin typeface="Arial" pitchFamily="34" charset="0"/>
              </a:rPr>
              <a:t>The name Esther means "star.</a:t>
            </a:r>
          </a:p>
          <a:p>
            <a:pPr>
              <a:buNone/>
            </a:pPr>
            <a:endParaRPr lang="en-US" sz="2400" dirty="0" smtClean="0">
              <a:latin typeface="Arial" pitchFamily="34" charset="0"/>
            </a:endParaRPr>
          </a:p>
          <a:p>
            <a:pPr>
              <a:buNone/>
            </a:pPr>
            <a:r>
              <a:rPr lang="en-US" sz="2400" dirty="0" smtClean="0">
                <a:latin typeface="Arial" pitchFamily="34" charset="0"/>
              </a:rPr>
              <a:t>This story is used by the Eastern Star to Symbolize one's</a:t>
            </a:r>
          </a:p>
          <a:p>
            <a:pPr>
              <a:buNone/>
            </a:pPr>
            <a:r>
              <a:rPr lang="en-US" sz="2400" dirty="0" smtClean="0">
                <a:latin typeface="Arial" pitchFamily="34" charset="0"/>
              </a:rPr>
              <a:t>fidelity to kindred and friends.    </a:t>
            </a:r>
          </a:p>
          <a:p>
            <a:endParaRPr lang="en-US" sz="2400" dirty="0"/>
          </a:p>
        </p:txBody>
      </p:sp>
      <p:sp>
        <p:nvSpPr>
          <p:cNvPr id="2" name="Title 1"/>
          <p:cNvSpPr>
            <a:spLocks noGrp="1"/>
          </p:cNvSpPr>
          <p:nvPr>
            <p:ph type="title"/>
          </p:nvPr>
        </p:nvSpPr>
        <p:spPr/>
        <p:txBody>
          <a:bodyPr/>
          <a:lstStyle/>
          <a:p>
            <a:r>
              <a:rPr lang="en-US" dirty="0" smtClean="0">
                <a:solidFill>
                  <a:schemeClr val="tx1"/>
                </a:solidFill>
                <a:latin typeface="Arial" pitchFamily="34" charset="0"/>
              </a:rPr>
              <a:t>BIBLE REFERENCES</a:t>
            </a:r>
            <a:endParaRPr lang="en-US" dirty="0">
              <a:solidFill>
                <a:schemeClr val="tx1"/>
              </a:solidFill>
            </a:endParaRPr>
          </a:p>
        </p:txBody>
      </p:sp>
      <p:pic>
        <p:nvPicPr>
          <p:cNvPr id="6" name="Picture 8" descr="crown"/>
          <p:cNvPicPr>
            <a:picLocks noChangeAspect="1" noChangeArrowheads="1"/>
          </p:cNvPicPr>
          <p:nvPr/>
        </p:nvPicPr>
        <p:blipFill>
          <a:blip r:embed="rId3" cstate="print"/>
          <a:srcRect/>
          <a:stretch>
            <a:fillRect/>
          </a:stretch>
        </p:blipFill>
        <p:spPr bwMode="auto">
          <a:xfrm>
            <a:off x="6400800" y="1828800"/>
            <a:ext cx="952500" cy="968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dirty="0" smtClean="0">
                <a:latin typeface="Arial" pitchFamily="34" charset="0"/>
              </a:rPr>
              <a:t>MARTHA, **** John, 11. 26.</a:t>
            </a:r>
          </a:p>
          <a:p>
            <a:pPr>
              <a:buNone/>
            </a:pPr>
            <a:endParaRPr lang="en-US" dirty="0" smtClean="0">
              <a:latin typeface="Arial" pitchFamily="34" charset="0"/>
            </a:endParaRPr>
          </a:p>
          <a:p>
            <a:pPr>
              <a:buNone/>
            </a:pPr>
            <a:r>
              <a:rPr lang="en-US" dirty="0" smtClean="0">
                <a:latin typeface="Arial" pitchFamily="34" charset="0"/>
              </a:rPr>
              <a:t>The name Martha means "lady.“ </a:t>
            </a:r>
          </a:p>
          <a:p>
            <a:pPr>
              <a:buNone/>
            </a:pPr>
            <a:endParaRPr lang="en-US" dirty="0" smtClean="0">
              <a:latin typeface="Arial" pitchFamily="34" charset="0"/>
            </a:endParaRPr>
          </a:p>
          <a:p>
            <a:pPr>
              <a:buNone/>
            </a:pPr>
            <a:r>
              <a:rPr lang="en-US" dirty="0" smtClean="0">
                <a:latin typeface="Arial" pitchFamily="34" charset="0"/>
              </a:rPr>
              <a:t>The Eastern Star uses this story to symbolize</a:t>
            </a:r>
          </a:p>
          <a:p>
            <a:pPr>
              <a:buNone/>
            </a:pPr>
            <a:r>
              <a:rPr lang="en-US" dirty="0" smtClean="0">
                <a:latin typeface="Arial" pitchFamily="34" charset="0"/>
              </a:rPr>
              <a:t>enduring faith and a belief in eternal life.</a:t>
            </a:r>
            <a:endParaRPr lang="en-US" dirty="0"/>
          </a:p>
        </p:txBody>
      </p:sp>
      <p:sp>
        <p:nvSpPr>
          <p:cNvPr id="2" name="Title 1"/>
          <p:cNvSpPr>
            <a:spLocks noGrp="1"/>
          </p:cNvSpPr>
          <p:nvPr>
            <p:ph type="title"/>
          </p:nvPr>
        </p:nvSpPr>
        <p:spPr/>
        <p:txBody>
          <a:bodyPr/>
          <a:lstStyle/>
          <a:p>
            <a:r>
              <a:rPr lang="en-US" dirty="0" smtClean="0">
                <a:solidFill>
                  <a:schemeClr val="tx1"/>
                </a:solidFill>
                <a:latin typeface="Arial" pitchFamily="34" charset="0"/>
              </a:rPr>
              <a:t>BIBLE REFERENCES</a:t>
            </a:r>
            <a:endParaRPr lang="en-US" dirty="0"/>
          </a:p>
        </p:txBody>
      </p:sp>
      <p:pic>
        <p:nvPicPr>
          <p:cNvPr id="5" name="Picture 7" descr="brokencolumn"/>
          <p:cNvPicPr>
            <a:picLocks noChangeAspect="1" noChangeArrowheads="1"/>
          </p:cNvPicPr>
          <p:nvPr/>
        </p:nvPicPr>
        <p:blipFill>
          <a:blip r:embed="rId3" cstate="print"/>
          <a:srcRect/>
          <a:stretch>
            <a:fillRect/>
          </a:stretch>
        </p:blipFill>
        <p:spPr bwMode="auto">
          <a:xfrm>
            <a:off x="6629400" y="1905000"/>
            <a:ext cx="452437" cy="968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2437"/>
            <a:ext cx="8229600" cy="4525963"/>
          </a:xfrm>
        </p:spPr>
        <p:txBody>
          <a:bodyPr>
            <a:normAutofit/>
          </a:bodyPr>
          <a:lstStyle/>
          <a:p>
            <a:pPr>
              <a:buNone/>
            </a:pPr>
            <a:r>
              <a:rPr lang="en-US" sz="2800" dirty="0" smtClean="0">
                <a:solidFill>
                  <a:schemeClr val="bg1"/>
                </a:solidFill>
                <a:latin typeface="Arial" pitchFamily="34" charset="0"/>
              </a:rPr>
              <a:t>ELECTA, **** John, 11. 26.</a:t>
            </a:r>
          </a:p>
          <a:p>
            <a:pPr>
              <a:buNone/>
            </a:pPr>
            <a:endParaRPr lang="en-US" sz="2400" dirty="0" smtClean="0">
              <a:solidFill>
                <a:schemeClr val="bg1"/>
              </a:solidFill>
              <a:latin typeface="Arial" pitchFamily="34" charset="0"/>
            </a:endParaRPr>
          </a:p>
          <a:p>
            <a:pPr>
              <a:buNone/>
            </a:pPr>
            <a:r>
              <a:rPr lang="en-US" sz="2400" dirty="0" smtClean="0">
                <a:solidFill>
                  <a:schemeClr val="bg1"/>
                </a:solidFill>
                <a:latin typeface="Arial" pitchFamily="34" charset="0"/>
              </a:rPr>
              <a:t>The name </a:t>
            </a:r>
            <a:r>
              <a:rPr lang="en-US" sz="2400" dirty="0" err="1" smtClean="0">
                <a:solidFill>
                  <a:schemeClr val="bg1"/>
                </a:solidFill>
                <a:latin typeface="Arial" pitchFamily="34" charset="0"/>
              </a:rPr>
              <a:t>Electa</a:t>
            </a:r>
            <a:r>
              <a:rPr lang="en-US" sz="2400" dirty="0" smtClean="0">
                <a:solidFill>
                  <a:schemeClr val="bg1"/>
                </a:solidFill>
                <a:latin typeface="Arial" pitchFamily="34" charset="0"/>
              </a:rPr>
              <a:t> is not easily attached to a specific </a:t>
            </a:r>
          </a:p>
          <a:p>
            <a:pPr>
              <a:buNone/>
            </a:pPr>
            <a:r>
              <a:rPr lang="en-US" sz="2400" dirty="0" smtClean="0">
                <a:solidFill>
                  <a:schemeClr val="bg1"/>
                </a:solidFill>
                <a:latin typeface="Arial" pitchFamily="34" charset="0"/>
              </a:rPr>
              <a:t>person. In the Second Epistle of John, a lady </a:t>
            </a:r>
          </a:p>
          <a:p>
            <a:pPr>
              <a:buNone/>
            </a:pPr>
            <a:r>
              <a:rPr lang="en-US" sz="2400" dirty="0" smtClean="0">
                <a:solidFill>
                  <a:schemeClr val="bg1"/>
                </a:solidFill>
                <a:latin typeface="Arial" pitchFamily="34" charset="0"/>
              </a:rPr>
              <a:t>mentioned therein is described as an "elect lady.“ </a:t>
            </a:r>
          </a:p>
          <a:p>
            <a:pPr>
              <a:buNone/>
            </a:pPr>
            <a:endParaRPr lang="en-US" sz="2400" dirty="0" smtClean="0">
              <a:solidFill>
                <a:schemeClr val="bg1"/>
              </a:solidFill>
              <a:latin typeface="Arial" pitchFamily="34" charset="0"/>
            </a:endParaRPr>
          </a:p>
          <a:p>
            <a:pPr>
              <a:buNone/>
            </a:pPr>
            <a:r>
              <a:rPr lang="en-US" sz="2400" dirty="0" smtClean="0">
                <a:solidFill>
                  <a:schemeClr val="bg1"/>
                </a:solidFill>
                <a:latin typeface="Arial" pitchFamily="34" charset="0"/>
              </a:rPr>
              <a:t>The Eastern Star uses this part of the Holy Bible to</a:t>
            </a:r>
          </a:p>
          <a:p>
            <a:pPr>
              <a:buNone/>
            </a:pPr>
            <a:r>
              <a:rPr lang="en-US" sz="2400" dirty="0" smtClean="0">
                <a:solidFill>
                  <a:schemeClr val="bg1"/>
                </a:solidFill>
                <a:latin typeface="Arial" pitchFamily="34" charset="0"/>
              </a:rPr>
              <a:t>symbolize patience and peaceful submission to</a:t>
            </a:r>
          </a:p>
          <a:p>
            <a:pPr>
              <a:buNone/>
            </a:pPr>
            <a:r>
              <a:rPr lang="en-US" sz="2400" dirty="0" smtClean="0">
                <a:solidFill>
                  <a:schemeClr val="bg1"/>
                </a:solidFill>
                <a:latin typeface="Arial" pitchFamily="34" charset="0"/>
              </a:rPr>
              <a:t>persecution for one's belief in God.</a:t>
            </a:r>
          </a:p>
          <a:p>
            <a:endParaRPr lang="en-US" sz="2400" dirty="0">
              <a:solidFill>
                <a:schemeClr val="bg1"/>
              </a:solidFill>
            </a:endParaRPr>
          </a:p>
        </p:txBody>
      </p:sp>
      <p:sp>
        <p:nvSpPr>
          <p:cNvPr id="2" name="Title 1"/>
          <p:cNvSpPr>
            <a:spLocks noGrp="1"/>
          </p:cNvSpPr>
          <p:nvPr>
            <p:ph type="title"/>
          </p:nvPr>
        </p:nvSpPr>
        <p:spPr/>
        <p:txBody>
          <a:bodyPr/>
          <a:lstStyle/>
          <a:p>
            <a:r>
              <a:rPr lang="en-US" dirty="0" smtClean="0">
                <a:solidFill>
                  <a:schemeClr val="bg1"/>
                </a:solidFill>
                <a:latin typeface="Arial" pitchFamily="34" charset="0"/>
              </a:rPr>
              <a:t>BIBLE REFERENCES</a:t>
            </a:r>
            <a:endParaRPr lang="en-US" dirty="0">
              <a:solidFill>
                <a:schemeClr val="bg1"/>
              </a:solidFill>
            </a:endParaRPr>
          </a:p>
        </p:txBody>
      </p:sp>
      <p:pic>
        <p:nvPicPr>
          <p:cNvPr id="5" name="Picture 6" descr="electascup"/>
          <p:cNvPicPr>
            <a:picLocks noChangeAspect="1" noChangeArrowheads="1"/>
          </p:cNvPicPr>
          <p:nvPr/>
        </p:nvPicPr>
        <p:blipFill>
          <a:blip r:embed="rId3" cstate="print"/>
          <a:srcRect/>
          <a:stretch>
            <a:fillRect/>
          </a:stretch>
        </p:blipFill>
        <p:spPr bwMode="auto">
          <a:xfrm>
            <a:off x="6553200" y="457200"/>
            <a:ext cx="352425" cy="968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687763"/>
          </a:xfrm>
        </p:spPr>
        <p:txBody>
          <a:bodyPr>
            <a:noAutofit/>
          </a:bodyPr>
          <a:lstStyle/>
          <a:p>
            <a:pPr algn="ctr">
              <a:lnSpc>
                <a:spcPct val="90000"/>
              </a:lnSpc>
              <a:buNone/>
            </a:pPr>
            <a:endParaRPr lang="en-US" sz="2800" dirty="0">
              <a:latin typeface="Arial" pitchFamily="34" charset="0"/>
            </a:endParaRPr>
          </a:p>
          <a:p>
            <a:pPr algn="ctr">
              <a:lnSpc>
                <a:spcPct val="90000"/>
              </a:lnSpc>
              <a:buNone/>
            </a:pPr>
            <a:r>
              <a:rPr lang="en-US" sz="2800" dirty="0" smtClean="0">
                <a:latin typeface="Arial" pitchFamily="34" charset="0"/>
              </a:rPr>
              <a:t>The three officers, Worthy Matron, Worthy</a:t>
            </a:r>
          </a:p>
          <a:p>
            <a:pPr algn="ctr">
              <a:lnSpc>
                <a:spcPct val="90000"/>
              </a:lnSpc>
              <a:buNone/>
            </a:pPr>
            <a:r>
              <a:rPr lang="en-US" sz="2800" dirty="0" smtClean="0">
                <a:latin typeface="Arial" pitchFamily="34" charset="0"/>
              </a:rPr>
              <a:t>Patron and Associate Matron make up a trinity</a:t>
            </a:r>
          </a:p>
          <a:p>
            <a:pPr algn="ctr">
              <a:lnSpc>
                <a:spcPct val="90000"/>
              </a:lnSpc>
              <a:buNone/>
            </a:pPr>
            <a:r>
              <a:rPr lang="en-US" sz="2800" dirty="0" smtClean="0">
                <a:latin typeface="Arial" pitchFamily="34" charset="0"/>
              </a:rPr>
              <a:t>that combines wisdom, strength and love. The</a:t>
            </a:r>
          </a:p>
          <a:p>
            <a:pPr algn="ctr">
              <a:lnSpc>
                <a:spcPct val="90000"/>
              </a:lnSpc>
              <a:buNone/>
            </a:pPr>
            <a:r>
              <a:rPr lang="en-US" sz="2800" dirty="0" smtClean="0">
                <a:latin typeface="Arial" pitchFamily="34" charset="0"/>
              </a:rPr>
              <a:t>Associate Patron adds strength to all. </a:t>
            </a:r>
          </a:p>
          <a:p>
            <a:pPr>
              <a:lnSpc>
                <a:spcPct val="90000"/>
              </a:lnSpc>
            </a:pPr>
            <a:endParaRPr lang="en-US" sz="2800" dirty="0" smtClean="0">
              <a:latin typeface="Arial" pitchFamily="34" charset="0"/>
            </a:endParaRPr>
          </a:p>
          <a:p>
            <a:pPr>
              <a:lnSpc>
                <a:spcPct val="90000"/>
              </a:lnSpc>
            </a:pPr>
            <a:endParaRPr lang="en-US" sz="2800" dirty="0" smtClean="0">
              <a:latin typeface="Arial" pitchFamily="34" charset="0"/>
            </a:endParaRPr>
          </a:p>
          <a:p>
            <a:pPr>
              <a:lnSpc>
                <a:spcPct val="90000"/>
              </a:lnSpc>
            </a:pPr>
            <a:endParaRPr lang="en-US" sz="2800" dirty="0" smtClean="0">
              <a:latin typeface="Arial" pitchFamily="34" charset="0"/>
            </a:endParaRPr>
          </a:p>
          <a:p>
            <a:pPr>
              <a:lnSpc>
                <a:spcPct val="90000"/>
              </a:lnSpc>
              <a:buNone/>
            </a:pPr>
            <a:r>
              <a:rPr lang="en-US" sz="2800" dirty="0" smtClean="0">
                <a:latin typeface="Arial" pitchFamily="34" charset="0"/>
              </a:rPr>
              <a:t>       </a:t>
            </a:r>
            <a:endParaRPr lang="en-US" sz="2800" dirty="0"/>
          </a:p>
        </p:txBody>
      </p:sp>
      <p:sp>
        <p:nvSpPr>
          <p:cNvPr id="2" name="Title 1"/>
          <p:cNvSpPr>
            <a:spLocks noGrp="1"/>
          </p:cNvSpPr>
          <p:nvPr>
            <p:ph type="title"/>
          </p:nvPr>
        </p:nvSpPr>
        <p:spPr/>
        <p:txBody>
          <a:bodyPr/>
          <a:lstStyle/>
          <a:p>
            <a:r>
              <a:rPr lang="en-US" b="1" dirty="0" smtClean="0"/>
              <a:t>SYMBOLS OF THE EASTER STAR</a:t>
            </a:r>
            <a:endParaRPr lang="en-US" b="1" dirty="0"/>
          </a:p>
        </p:txBody>
      </p:sp>
      <p:pic>
        <p:nvPicPr>
          <p:cNvPr id="4" name="Picture 6" descr="OESWM"/>
          <p:cNvPicPr>
            <a:picLocks noChangeAspect="1" noChangeArrowheads="1"/>
          </p:cNvPicPr>
          <p:nvPr/>
        </p:nvPicPr>
        <p:blipFill>
          <a:blip r:embed="rId3" cstate="print"/>
          <a:srcRect/>
          <a:stretch>
            <a:fillRect/>
          </a:stretch>
        </p:blipFill>
        <p:spPr bwMode="auto">
          <a:xfrm>
            <a:off x="914400" y="1752600"/>
            <a:ext cx="835025" cy="727075"/>
          </a:xfrm>
          <a:prstGeom prst="rect">
            <a:avLst/>
          </a:prstGeom>
          <a:noFill/>
          <a:ln w="9525">
            <a:noFill/>
            <a:miter lim="800000"/>
            <a:headEnd/>
            <a:tailEnd/>
          </a:ln>
        </p:spPr>
      </p:pic>
      <p:pic>
        <p:nvPicPr>
          <p:cNvPr id="5" name="Picture 7" descr="OESAM"/>
          <p:cNvPicPr>
            <a:picLocks noChangeAspect="1" noChangeArrowheads="1"/>
          </p:cNvPicPr>
          <p:nvPr/>
        </p:nvPicPr>
        <p:blipFill>
          <a:blip r:embed="rId4" cstate="print"/>
          <a:srcRect/>
          <a:stretch>
            <a:fillRect/>
          </a:stretch>
        </p:blipFill>
        <p:spPr bwMode="auto">
          <a:xfrm>
            <a:off x="2819400" y="1752600"/>
            <a:ext cx="838200" cy="776287"/>
          </a:xfrm>
          <a:prstGeom prst="rect">
            <a:avLst/>
          </a:prstGeom>
          <a:noFill/>
          <a:ln w="9525">
            <a:noFill/>
            <a:miter lim="800000"/>
            <a:headEnd/>
            <a:tailEnd/>
          </a:ln>
        </p:spPr>
      </p:pic>
      <p:pic>
        <p:nvPicPr>
          <p:cNvPr id="6" name="Picture 8" descr="OESWP"/>
          <p:cNvPicPr>
            <a:picLocks noChangeAspect="1" noChangeArrowheads="1"/>
          </p:cNvPicPr>
          <p:nvPr/>
        </p:nvPicPr>
        <p:blipFill>
          <a:blip r:embed="rId5" cstate="print"/>
          <a:srcRect/>
          <a:stretch>
            <a:fillRect/>
          </a:stretch>
        </p:blipFill>
        <p:spPr bwMode="auto">
          <a:xfrm>
            <a:off x="5105400" y="1752600"/>
            <a:ext cx="815975" cy="762000"/>
          </a:xfrm>
          <a:prstGeom prst="rect">
            <a:avLst/>
          </a:prstGeom>
          <a:noFill/>
          <a:ln w="9525">
            <a:noFill/>
            <a:miter lim="800000"/>
            <a:headEnd/>
            <a:tailEnd/>
          </a:ln>
        </p:spPr>
      </p:pic>
      <p:pic>
        <p:nvPicPr>
          <p:cNvPr id="7" name="Picture 9" descr="OESAP"/>
          <p:cNvPicPr>
            <a:picLocks noChangeAspect="1" noChangeArrowheads="1"/>
          </p:cNvPicPr>
          <p:nvPr/>
        </p:nvPicPr>
        <p:blipFill>
          <a:blip r:embed="rId6" cstate="print"/>
          <a:srcRect/>
          <a:stretch>
            <a:fillRect/>
          </a:stretch>
        </p:blipFill>
        <p:spPr bwMode="auto">
          <a:xfrm>
            <a:off x="7315200" y="1752600"/>
            <a:ext cx="835025" cy="74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493837"/>
            <a:ext cx="6629400" cy="4602163"/>
          </a:xfrm>
        </p:spPr>
        <p:txBody>
          <a:bodyPr>
            <a:normAutofit fontScale="77500" lnSpcReduction="20000"/>
          </a:bodyPr>
          <a:lstStyle/>
          <a:p>
            <a:pPr defTabSz="992188">
              <a:buNone/>
            </a:pPr>
            <a:r>
              <a:rPr lang="en-US" dirty="0" smtClean="0">
                <a:latin typeface="Arial" pitchFamily="34" charset="0"/>
              </a:rPr>
              <a:t>The SECRETARY, with the CROSSED PINS</a:t>
            </a:r>
          </a:p>
          <a:p>
            <a:pPr defTabSz="992188"/>
            <a:endParaRPr lang="en-US" dirty="0" smtClean="0">
              <a:latin typeface="Arial" pitchFamily="34" charset="0"/>
            </a:endParaRPr>
          </a:p>
          <a:p>
            <a:pPr defTabSz="992188">
              <a:buNone/>
            </a:pPr>
            <a:r>
              <a:rPr lang="en-US" dirty="0" smtClean="0">
                <a:latin typeface="Arial" pitchFamily="34" charset="0"/>
              </a:rPr>
              <a:t>The TREASURER, with the KEYS, </a:t>
            </a:r>
          </a:p>
          <a:p>
            <a:pPr defTabSz="992188"/>
            <a:endParaRPr lang="en-US" dirty="0" smtClean="0">
              <a:latin typeface="Arial" pitchFamily="34" charset="0"/>
            </a:endParaRPr>
          </a:p>
          <a:p>
            <a:pPr defTabSz="992188">
              <a:buNone/>
            </a:pPr>
            <a:r>
              <a:rPr lang="en-US" dirty="0" smtClean="0">
                <a:latin typeface="Arial" pitchFamily="34" charset="0"/>
              </a:rPr>
              <a:t>The CONDUCTRESS, with her SCROLL and BATON</a:t>
            </a:r>
          </a:p>
          <a:p>
            <a:pPr defTabSz="992188"/>
            <a:endParaRPr lang="en-US" dirty="0" smtClean="0">
              <a:latin typeface="Arial" pitchFamily="34" charset="0"/>
            </a:endParaRPr>
          </a:p>
          <a:p>
            <a:pPr defTabSz="992188">
              <a:buNone/>
            </a:pPr>
            <a:r>
              <a:rPr lang="en-US" dirty="0" smtClean="0">
                <a:latin typeface="Arial" pitchFamily="34" charset="0"/>
              </a:rPr>
              <a:t>The ASSOCIATE CONDUCTRESS, with her BATON</a:t>
            </a:r>
          </a:p>
          <a:p>
            <a:pPr defTabSz="992188"/>
            <a:endParaRPr lang="en-US" dirty="0" smtClean="0">
              <a:latin typeface="Arial" pitchFamily="34" charset="0"/>
            </a:endParaRPr>
          </a:p>
          <a:p>
            <a:pPr defTabSz="992188">
              <a:buNone/>
            </a:pPr>
            <a:r>
              <a:rPr lang="en-US" dirty="0" smtClean="0">
                <a:latin typeface="Arial" pitchFamily="34" charset="0"/>
              </a:rPr>
              <a:t>The MARSHALL, with the CROSSED BATONS</a:t>
            </a:r>
          </a:p>
          <a:p>
            <a:pPr defTabSz="992188"/>
            <a:endParaRPr lang="en-US" dirty="0" smtClean="0">
              <a:latin typeface="Arial" pitchFamily="34" charset="0"/>
            </a:endParaRPr>
          </a:p>
          <a:p>
            <a:pPr defTabSz="992188">
              <a:buNone/>
            </a:pPr>
            <a:r>
              <a:rPr lang="en-US" dirty="0" smtClean="0">
                <a:latin typeface="Arial" pitchFamily="34" charset="0"/>
              </a:rPr>
              <a:t>The SENTINEL, with the CROSSED SWORDS</a:t>
            </a:r>
          </a:p>
          <a:p>
            <a:pPr defTabSz="992188"/>
            <a:endParaRPr lang="en-US" dirty="0" smtClean="0">
              <a:latin typeface="Arial" pitchFamily="34" charset="0"/>
            </a:endParaRPr>
          </a:p>
          <a:p>
            <a:pPr defTabSz="992188">
              <a:buNone/>
            </a:pPr>
            <a:r>
              <a:rPr lang="en-US" dirty="0" smtClean="0">
                <a:latin typeface="Arial" pitchFamily="34" charset="0"/>
              </a:rPr>
              <a:t>The WARDER, wears the Dove of peace</a:t>
            </a:r>
            <a:endParaRPr lang="en-US" dirty="0"/>
          </a:p>
        </p:txBody>
      </p:sp>
      <p:sp>
        <p:nvSpPr>
          <p:cNvPr id="4" name="Title 1"/>
          <p:cNvSpPr>
            <a:spLocks noGrp="1"/>
          </p:cNvSpPr>
          <p:nvPr>
            <p:ph type="title"/>
          </p:nvPr>
        </p:nvSpPr>
        <p:spPr>
          <a:xfrm>
            <a:off x="457200" y="228600"/>
            <a:ext cx="8229600" cy="1143000"/>
          </a:xfrm>
        </p:spPr>
        <p:txBody>
          <a:bodyPr>
            <a:normAutofit/>
          </a:bodyPr>
          <a:lstStyle/>
          <a:p>
            <a:r>
              <a:rPr lang="en-US" sz="3600" b="1" dirty="0" smtClean="0">
                <a:latin typeface="Arial" pitchFamily="34" charset="0"/>
                <a:cs typeface="Arial" pitchFamily="34" charset="0"/>
              </a:rPr>
              <a:t>SYMBOLS OF THE EASTER STAR</a:t>
            </a:r>
            <a:endParaRPr lang="en-US" sz="3600" b="1" dirty="0">
              <a:latin typeface="Arial" pitchFamily="34" charset="0"/>
              <a:cs typeface="Arial" pitchFamily="34" charset="0"/>
            </a:endParaRPr>
          </a:p>
        </p:txBody>
      </p:sp>
      <p:pic>
        <p:nvPicPr>
          <p:cNvPr id="5" name="Picture 10" descr="OESSEC"/>
          <p:cNvPicPr>
            <a:picLocks noChangeAspect="1" noChangeArrowheads="1"/>
          </p:cNvPicPr>
          <p:nvPr/>
        </p:nvPicPr>
        <p:blipFill>
          <a:blip r:embed="rId3" cstate="print"/>
          <a:srcRect/>
          <a:stretch>
            <a:fillRect/>
          </a:stretch>
        </p:blipFill>
        <p:spPr bwMode="auto">
          <a:xfrm>
            <a:off x="397160" y="1253614"/>
            <a:ext cx="441040" cy="462041"/>
          </a:xfrm>
          <a:prstGeom prst="rect">
            <a:avLst/>
          </a:prstGeom>
          <a:noFill/>
          <a:ln w="9525">
            <a:noFill/>
            <a:miter lim="800000"/>
            <a:headEnd/>
            <a:tailEnd/>
          </a:ln>
        </p:spPr>
      </p:pic>
      <p:pic>
        <p:nvPicPr>
          <p:cNvPr id="6" name="Picture 11" descr="OESTRES"/>
          <p:cNvPicPr>
            <a:picLocks noChangeAspect="1" noChangeArrowheads="1"/>
          </p:cNvPicPr>
          <p:nvPr/>
        </p:nvPicPr>
        <p:blipFill>
          <a:blip r:embed="rId4" cstate="print"/>
          <a:srcRect/>
          <a:stretch>
            <a:fillRect/>
          </a:stretch>
        </p:blipFill>
        <p:spPr bwMode="auto">
          <a:xfrm>
            <a:off x="383019" y="1966732"/>
            <a:ext cx="460511" cy="471667"/>
          </a:xfrm>
          <a:prstGeom prst="rect">
            <a:avLst/>
          </a:prstGeom>
          <a:noFill/>
          <a:ln w="9525">
            <a:noFill/>
            <a:miter lim="800000"/>
            <a:headEnd/>
            <a:tailEnd/>
          </a:ln>
        </p:spPr>
      </p:pic>
      <p:pic>
        <p:nvPicPr>
          <p:cNvPr id="7" name="Picture 12" descr="OESCOND"/>
          <p:cNvPicPr>
            <a:picLocks noChangeAspect="1" noChangeArrowheads="1"/>
          </p:cNvPicPr>
          <p:nvPr/>
        </p:nvPicPr>
        <p:blipFill>
          <a:blip r:embed="rId5" cstate="print"/>
          <a:srcRect/>
          <a:stretch>
            <a:fillRect/>
          </a:stretch>
        </p:blipFill>
        <p:spPr bwMode="auto">
          <a:xfrm>
            <a:off x="381000" y="2647322"/>
            <a:ext cx="472102" cy="400677"/>
          </a:xfrm>
          <a:prstGeom prst="rect">
            <a:avLst/>
          </a:prstGeom>
          <a:noFill/>
          <a:ln w="9525">
            <a:noFill/>
            <a:miter lim="800000"/>
            <a:headEnd/>
            <a:tailEnd/>
          </a:ln>
        </p:spPr>
      </p:pic>
      <p:pic>
        <p:nvPicPr>
          <p:cNvPr id="8" name="Picture 13" descr="OESACON"/>
          <p:cNvPicPr>
            <a:picLocks noChangeAspect="1" noChangeArrowheads="1"/>
          </p:cNvPicPr>
          <p:nvPr/>
        </p:nvPicPr>
        <p:blipFill>
          <a:blip r:embed="rId6" cstate="print"/>
          <a:srcRect/>
          <a:stretch>
            <a:fillRect/>
          </a:stretch>
        </p:blipFill>
        <p:spPr bwMode="auto">
          <a:xfrm>
            <a:off x="397454" y="3287400"/>
            <a:ext cx="435570" cy="446399"/>
          </a:xfrm>
          <a:prstGeom prst="rect">
            <a:avLst/>
          </a:prstGeom>
          <a:noFill/>
          <a:ln w="9525">
            <a:noFill/>
            <a:miter lim="800000"/>
            <a:headEnd/>
            <a:tailEnd/>
          </a:ln>
        </p:spPr>
      </p:pic>
      <p:pic>
        <p:nvPicPr>
          <p:cNvPr id="9" name="Picture 14" descr="OESMARS"/>
          <p:cNvPicPr>
            <a:picLocks noChangeAspect="1" noChangeArrowheads="1"/>
          </p:cNvPicPr>
          <p:nvPr/>
        </p:nvPicPr>
        <p:blipFill>
          <a:blip r:embed="rId7" cstate="print"/>
          <a:srcRect/>
          <a:stretch>
            <a:fillRect/>
          </a:stretch>
        </p:blipFill>
        <p:spPr bwMode="auto">
          <a:xfrm>
            <a:off x="355602" y="3957558"/>
            <a:ext cx="504045" cy="462041"/>
          </a:xfrm>
          <a:prstGeom prst="rect">
            <a:avLst/>
          </a:prstGeom>
          <a:noFill/>
          <a:ln w="9525">
            <a:noFill/>
            <a:miter lim="800000"/>
            <a:headEnd/>
            <a:tailEnd/>
          </a:ln>
        </p:spPr>
      </p:pic>
      <p:pic>
        <p:nvPicPr>
          <p:cNvPr id="10" name="Picture 15" descr="OESSENT"/>
          <p:cNvPicPr>
            <a:picLocks noChangeAspect="1" noChangeArrowheads="1"/>
          </p:cNvPicPr>
          <p:nvPr/>
        </p:nvPicPr>
        <p:blipFill>
          <a:blip r:embed="rId8" cstate="print"/>
          <a:srcRect/>
          <a:stretch>
            <a:fillRect/>
          </a:stretch>
        </p:blipFill>
        <p:spPr bwMode="auto">
          <a:xfrm>
            <a:off x="381000" y="4657196"/>
            <a:ext cx="519795" cy="448204"/>
          </a:xfrm>
          <a:prstGeom prst="rect">
            <a:avLst/>
          </a:prstGeom>
          <a:noFill/>
          <a:ln w="9525">
            <a:noFill/>
            <a:miter lim="800000"/>
            <a:headEnd/>
            <a:tailEnd/>
          </a:ln>
        </p:spPr>
      </p:pic>
      <p:pic>
        <p:nvPicPr>
          <p:cNvPr id="11" name="Picture 16" descr="OESWARD"/>
          <p:cNvPicPr>
            <a:picLocks noChangeAspect="1" noChangeArrowheads="1"/>
          </p:cNvPicPr>
          <p:nvPr/>
        </p:nvPicPr>
        <p:blipFill>
          <a:blip r:embed="rId9" cstate="print"/>
          <a:srcRect/>
          <a:stretch>
            <a:fillRect/>
          </a:stretch>
        </p:blipFill>
        <p:spPr bwMode="auto">
          <a:xfrm>
            <a:off x="380999" y="5405358"/>
            <a:ext cx="519797" cy="4620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77500" lnSpcReduction="20000"/>
          </a:bodyPr>
          <a:lstStyle/>
          <a:p>
            <a:pPr algn="ctr">
              <a:buNone/>
            </a:pPr>
            <a:r>
              <a:rPr lang="en-US" sz="3600" b="1" u="sng" dirty="0" smtClean="0">
                <a:solidFill>
                  <a:schemeClr val="bg1"/>
                </a:solidFill>
                <a:latin typeface="Arial" pitchFamily="34" charset="0"/>
              </a:rPr>
              <a:t>THREE</a:t>
            </a:r>
          </a:p>
          <a:p>
            <a:pPr algn="ctr">
              <a:buNone/>
            </a:pPr>
            <a:endParaRPr lang="en-US" sz="3600" b="1" u="sng"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The Order of the Eastern Star is dedicated to three things. </a:t>
            </a:r>
          </a:p>
          <a:p>
            <a:pPr>
              <a:buBlip>
                <a:blip r:embed="rId3"/>
              </a:buBlip>
            </a:pPr>
            <a:endParaRPr lang="en-US" dirty="0" smtClean="0">
              <a:solidFill>
                <a:schemeClr val="bg1"/>
              </a:solidFill>
              <a:latin typeface="Arial" pitchFamily="34" charset="0"/>
            </a:endParaRP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Each sign is given in THREE distinct motions.</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Without THREE distinct primary elements there is no life for our being is composed of BODY, MIND and SOUL.</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There are THREE great events in a person’s life</a:t>
            </a:r>
          </a:p>
          <a:p>
            <a:pPr>
              <a:buBlip>
                <a:blip r:embed="rId3"/>
              </a:buBlip>
            </a:pPr>
            <a:endParaRPr lang="en-US" dirty="0" smtClean="0">
              <a:solidFill>
                <a:schemeClr val="bg1"/>
              </a:solidFill>
              <a:latin typeface="Arial" pitchFamily="34" charset="0"/>
            </a:endParaRP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The grip is given with THREE distinct movements.</a:t>
            </a:r>
          </a:p>
        </p:txBody>
      </p:sp>
      <p:sp>
        <p:nvSpPr>
          <p:cNvPr id="2" name="Title 1"/>
          <p:cNvSpPr>
            <a:spLocks noGrp="1"/>
          </p:cNvSpPr>
          <p:nvPr>
            <p:ph type="title"/>
          </p:nvPr>
        </p:nvSpPr>
        <p:spPr>
          <a:xfrm>
            <a:off x="457200" y="152400"/>
            <a:ext cx="8229600" cy="1143000"/>
          </a:xfrm>
        </p:spPr>
        <p:txBody>
          <a:bodyPr>
            <a:normAutofit/>
          </a:bodyPr>
          <a:lstStyle/>
          <a:p>
            <a:r>
              <a:rPr lang="en-US" sz="3600" b="1" dirty="0" smtClean="0">
                <a:solidFill>
                  <a:schemeClr val="bg1"/>
                </a:solidFill>
                <a:latin typeface="Arial" pitchFamily="34" charset="0"/>
                <a:cs typeface="Arial" pitchFamily="34" charset="0"/>
              </a:rPr>
              <a:t>NUMBERS 3-5-7</a:t>
            </a:r>
            <a:endParaRPr lang="en-US" sz="3600" b="1" dirty="0">
              <a:solidFill>
                <a:schemeClr val="bg1"/>
              </a:solidFill>
              <a:latin typeface="Arial" pitchFamily="34" charset="0"/>
              <a:cs typeface="Arial" pitchFamily="34" charset="0"/>
            </a:endParaRPr>
          </a:p>
        </p:txBody>
      </p:sp>
      <p:sp>
        <p:nvSpPr>
          <p:cNvPr id="4" name="TextBox 3"/>
          <p:cNvSpPr txBox="1"/>
          <p:nvPr/>
        </p:nvSpPr>
        <p:spPr>
          <a:xfrm>
            <a:off x="914400" y="2438400"/>
            <a:ext cx="6858000" cy="461665"/>
          </a:xfrm>
          <a:prstGeom prst="rect">
            <a:avLst/>
          </a:prstGeom>
          <a:noFill/>
        </p:spPr>
        <p:txBody>
          <a:bodyPr wrap="square" rtlCol="0">
            <a:spAutoFit/>
          </a:bodyPr>
          <a:lstStyle/>
          <a:p>
            <a:r>
              <a:rPr lang="en-US" sz="2400" dirty="0" smtClean="0">
                <a:solidFill>
                  <a:schemeClr val="bg1"/>
                </a:solidFill>
                <a:latin typeface="Arial" pitchFamily="34" charset="0"/>
              </a:rPr>
              <a:t>CHARITY, TRUTH and LOVING KINDNESS.</a:t>
            </a:r>
            <a:endParaRPr lang="en-US" sz="2400" dirty="0"/>
          </a:p>
        </p:txBody>
      </p:sp>
      <p:sp>
        <p:nvSpPr>
          <p:cNvPr id="6" name="TextBox 5"/>
          <p:cNvSpPr txBox="1"/>
          <p:nvPr/>
        </p:nvSpPr>
        <p:spPr>
          <a:xfrm>
            <a:off x="914400" y="4800600"/>
            <a:ext cx="3076483" cy="461665"/>
          </a:xfrm>
          <a:prstGeom prst="rect">
            <a:avLst/>
          </a:prstGeom>
          <a:noFill/>
        </p:spPr>
        <p:txBody>
          <a:bodyPr wrap="none" rtlCol="0">
            <a:spAutoFit/>
          </a:bodyPr>
          <a:lstStyle/>
          <a:p>
            <a:r>
              <a:rPr lang="en-US" sz="2400" dirty="0" smtClean="0">
                <a:solidFill>
                  <a:schemeClr val="bg1"/>
                </a:solidFill>
                <a:latin typeface="Arial" pitchFamily="34" charset="0"/>
              </a:rPr>
              <a:t>Birth, Life and Death.</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ctr">
              <a:buNone/>
            </a:pPr>
            <a:r>
              <a:rPr lang="en-US" b="1" u="sng" dirty="0" smtClean="0">
                <a:solidFill>
                  <a:schemeClr val="bg1"/>
                </a:solidFill>
                <a:latin typeface="Arial" pitchFamily="34" charset="0"/>
              </a:rPr>
              <a:t>THREE cont.</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Jesus was persecuted THREE days.</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Jesus was scorned times THREE.</a:t>
            </a:r>
          </a:p>
          <a:p>
            <a:pPr>
              <a:buNone/>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Jesus was mocked THREE times; the robe, the crown and the reed.</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Jesus lay THREE days in the tomb.</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Jesus rose on the THIRD day.</a:t>
            </a:r>
          </a:p>
          <a:p>
            <a:pPr>
              <a:buBlip>
                <a:blip r:embed="rId3"/>
              </a:buBlip>
            </a:pPr>
            <a:endParaRPr lang="en-US" dirty="0" smtClean="0">
              <a:solidFill>
                <a:schemeClr val="bg1"/>
              </a:solidFill>
              <a:latin typeface="Arial" pitchFamily="34" charset="0"/>
            </a:endParaRPr>
          </a:p>
          <a:p>
            <a:pPr>
              <a:buBlip>
                <a:blip r:embed="rId3"/>
              </a:buBlip>
            </a:pPr>
            <a:r>
              <a:rPr lang="en-US" dirty="0" smtClean="0">
                <a:solidFill>
                  <a:schemeClr val="bg1"/>
                </a:solidFill>
                <a:latin typeface="Arial" pitchFamily="34" charset="0"/>
              </a:rPr>
              <a:t>There are THREE words in each of the passes.</a:t>
            </a:r>
          </a:p>
          <a:p>
            <a:pPr>
              <a:buBlip>
                <a:blip r:embed="rId3"/>
              </a:buBlip>
            </a:pPr>
            <a:endParaRPr lang="en-US" dirty="0" smtClean="0">
              <a:solidFill>
                <a:schemeClr val="bg1"/>
              </a:solidFill>
              <a:latin typeface="Arial" pitchFamily="34" charset="0"/>
            </a:endParaRPr>
          </a:p>
          <a:p>
            <a:pPr>
              <a:buBlip>
                <a:blip r:embed="rId3"/>
              </a:buBlip>
            </a:pPr>
            <a:endParaRPr lang="en-US" sz="3600" dirty="0" smtClean="0">
              <a:solidFill>
                <a:schemeClr val="bg1"/>
              </a:solidFill>
              <a:latin typeface="Arial" pitchFamily="34" charset="0"/>
            </a:endParaRPr>
          </a:p>
          <a:p>
            <a:pPr>
              <a:buBlip>
                <a:blip r:embed="rId3"/>
              </a:buBlip>
            </a:pPr>
            <a:endParaRPr lang="en-US" dirty="0" smtClean="0">
              <a:solidFill>
                <a:schemeClr val="bg1"/>
              </a:solidFill>
            </a:endParaRPr>
          </a:p>
          <a:p>
            <a:endParaRPr lang="en-US" dirty="0">
              <a:solidFill>
                <a:schemeClr val="bg1"/>
              </a:solidFill>
            </a:endParaRPr>
          </a:p>
        </p:txBody>
      </p:sp>
      <p:sp>
        <p:nvSpPr>
          <p:cNvPr id="2" name="Title 1"/>
          <p:cNvSpPr>
            <a:spLocks noGrp="1"/>
          </p:cNvSpPr>
          <p:nvPr>
            <p:ph type="title"/>
          </p:nvPr>
        </p:nvSpPr>
        <p:spPr/>
        <p:txBody>
          <a:bodyPr>
            <a:normAutofit/>
          </a:bodyPr>
          <a:lstStyle/>
          <a:p>
            <a:r>
              <a:rPr lang="en-US" sz="3600" b="1" dirty="0" smtClean="0">
                <a:solidFill>
                  <a:schemeClr val="bg1"/>
                </a:solidFill>
                <a:latin typeface="Arial" pitchFamily="34" charset="0"/>
                <a:cs typeface="Arial" pitchFamily="34" charset="0"/>
              </a:rPr>
              <a:t>NUMBERS 3-5-7</a:t>
            </a:r>
            <a:endParaRPr lang="en-US" sz="36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ctr">
              <a:buNone/>
            </a:pPr>
            <a:r>
              <a:rPr lang="en-US" sz="2400" b="1" u="sng" dirty="0" smtClean="0">
                <a:latin typeface="Arial" pitchFamily="34" charset="0"/>
              </a:rPr>
              <a:t>FIVE</a:t>
            </a:r>
          </a:p>
          <a:p>
            <a:pPr algn="ctr">
              <a:buNone/>
            </a:pPr>
            <a:endParaRPr lang="en-US" sz="2400" b="1" u="sng" dirty="0" smtClean="0">
              <a:latin typeface="Arial" pitchFamily="34" charset="0"/>
            </a:endParaRPr>
          </a:p>
          <a:p>
            <a:pPr>
              <a:buBlip>
                <a:blip r:embed="rId3"/>
              </a:buBlip>
            </a:pPr>
            <a:r>
              <a:rPr lang="en-US" sz="2400" dirty="0" smtClean="0">
                <a:latin typeface="Arial" pitchFamily="34" charset="0"/>
              </a:rPr>
              <a:t>There are FIVE raps at the door.</a:t>
            </a:r>
          </a:p>
          <a:p>
            <a:pPr>
              <a:buBlip>
                <a:blip r:embed="rId3"/>
              </a:buBlip>
            </a:pPr>
            <a:endParaRPr lang="en-US" sz="2400" dirty="0" smtClean="0">
              <a:latin typeface="Arial" pitchFamily="34" charset="0"/>
            </a:endParaRPr>
          </a:p>
          <a:p>
            <a:pPr>
              <a:buBlip>
                <a:blip r:embed="rId3"/>
              </a:buBlip>
            </a:pPr>
            <a:r>
              <a:rPr lang="en-US" sz="2400" dirty="0" smtClean="0">
                <a:latin typeface="Arial" pitchFamily="34" charset="0"/>
              </a:rPr>
              <a:t>There are FIVE points to the Star.</a:t>
            </a:r>
          </a:p>
          <a:p>
            <a:pPr>
              <a:buBlip>
                <a:blip r:embed="rId3"/>
              </a:buBlip>
            </a:pPr>
            <a:endParaRPr lang="en-US" sz="2400" dirty="0" smtClean="0">
              <a:latin typeface="Arial" pitchFamily="34" charset="0"/>
            </a:endParaRPr>
          </a:p>
          <a:p>
            <a:pPr>
              <a:buBlip>
                <a:blip r:embed="rId3"/>
              </a:buBlip>
            </a:pPr>
            <a:r>
              <a:rPr lang="en-US" sz="2400" dirty="0" smtClean="0">
                <a:latin typeface="Arial" pitchFamily="34" charset="0"/>
              </a:rPr>
              <a:t>There are FIVE emblematic colors.</a:t>
            </a:r>
          </a:p>
          <a:p>
            <a:pPr>
              <a:buBlip>
                <a:blip r:embed="rId3"/>
              </a:buBlip>
            </a:pPr>
            <a:endParaRPr lang="en-US" sz="2400" dirty="0" smtClean="0">
              <a:latin typeface="Arial" pitchFamily="34" charset="0"/>
            </a:endParaRPr>
          </a:p>
          <a:p>
            <a:pPr>
              <a:buBlip>
                <a:blip r:embed="rId3"/>
              </a:buBlip>
            </a:pPr>
            <a:r>
              <a:rPr lang="en-US" sz="2400" dirty="0" smtClean="0">
                <a:latin typeface="Arial" pitchFamily="34" charset="0"/>
              </a:rPr>
              <a:t>There are FIVE emblems and FIVE symbols.</a:t>
            </a:r>
          </a:p>
          <a:p>
            <a:pPr>
              <a:buNone/>
            </a:pPr>
            <a:endParaRPr lang="en-US" sz="2400" dirty="0" smtClean="0">
              <a:latin typeface="Arial" pitchFamily="34" charset="0"/>
            </a:endParaRPr>
          </a:p>
          <a:p>
            <a:pPr>
              <a:buBlip>
                <a:blip r:embed="rId3"/>
              </a:buBlip>
            </a:pPr>
            <a:r>
              <a:rPr lang="en-US" sz="2400" dirty="0" smtClean="0">
                <a:latin typeface="Arial" pitchFamily="34" charset="0"/>
              </a:rPr>
              <a:t>There are FIVE letters in the cabalistic word.</a:t>
            </a:r>
          </a:p>
          <a:p>
            <a:pPr>
              <a:buNone/>
            </a:pPr>
            <a:endParaRPr lang="en-US" sz="2400" dirty="0" smtClean="0">
              <a:latin typeface="Arial" pitchFamily="34" charset="0"/>
            </a:endParaRPr>
          </a:p>
        </p:txBody>
      </p:sp>
      <p:sp>
        <p:nvSpPr>
          <p:cNvPr id="2" name="Title 1"/>
          <p:cNvSpPr>
            <a:spLocks noGrp="1"/>
          </p:cNvSpPr>
          <p:nvPr>
            <p:ph type="title"/>
          </p:nvPr>
        </p:nvSpPr>
        <p:spPr/>
        <p:txBody>
          <a:bodyPr>
            <a:normAutofit/>
          </a:bodyPr>
          <a:lstStyle/>
          <a:p>
            <a:r>
              <a:rPr lang="en-US" sz="3600" b="1" dirty="0" smtClean="0">
                <a:latin typeface="Arial" pitchFamily="34" charset="0"/>
                <a:cs typeface="Arial" pitchFamily="34" charset="0"/>
              </a:rPr>
              <a:t>NUMBERS 3-5-7</a:t>
            </a:r>
            <a:endParaRPr lang="en-US"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Blip>
                <a:blip r:embed="rId3"/>
              </a:buBlip>
            </a:pPr>
            <a:r>
              <a:rPr lang="en-US" dirty="0" smtClean="0">
                <a:latin typeface="Arial" pitchFamily="34" charset="0"/>
                <a:cs typeface="Arial" pitchFamily="34" charset="0"/>
              </a:rPr>
              <a:t>To encourage the wives, widows, mothers, daughters and sisters of Master Masons to join our Order.</a:t>
            </a:r>
          </a:p>
          <a:p>
            <a:pPr>
              <a:buBlip>
                <a:blip r:embed="rId3"/>
              </a:buBlip>
            </a:pPr>
            <a:endParaRPr lang="en-US" dirty="0" smtClean="0">
              <a:latin typeface="Arial" pitchFamily="34" charset="0"/>
              <a:cs typeface="Arial" pitchFamily="34" charset="0"/>
            </a:endParaRPr>
          </a:p>
          <a:p>
            <a:pPr>
              <a:buBlip>
                <a:blip r:embed="rId3"/>
              </a:buBlip>
            </a:pPr>
            <a:r>
              <a:rPr lang="en-US" dirty="0" smtClean="0">
                <a:latin typeface="Arial" pitchFamily="34" charset="0"/>
                <a:cs typeface="Arial" pitchFamily="34" charset="0"/>
              </a:rPr>
              <a:t>To teach the Ideals and Standards of Masonry to our female members.</a:t>
            </a:r>
          </a:p>
          <a:p>
            <a:pPr>
              <a:buBlip>
                <a:blip r:embed="rId3"/>
              </a:buBlip>
            </a:pPr>
            <a:endParaRPr lang="en-US" dirty="0" smtClean="0">
              <a:latin typeface="Arial" pitchFamily="34" charset="0"/>
              <a:cs typeface="Arial" pitchFamily="34" charset="0"/>
            </a:endParaRPr>
          </a:p>
          <a:p>
            <a:pPr>
              <a:buBlip>
                <a:blip r:embed="rId3"/>
              </a:buBlip>
            </a:pPr>
            <a:r>
              <a:rPr lang="en-US" dirty="0" smtClean="0">
                <a:latin typeface="Arial" pitchFamily="34" charset="0"/>
                <a:cs typeface="Arial" pitchFamily="34" charset="0"/>
              </a:rPr>
              <a:t>To reiterate the basic Landmarks of the Order of the Eastern Star to our members.</a:t>
            </a:r>
          </a:p>
          <a:p>
            <a:pPr>
              <a:buBlip>
                <a:blip r:embed="rId3"/>
              </a:buBlip>
            </a:pPr>
            <a:endParaRPr lang="en-US" dirty="0" smtClean="0">
              <a:latin typeface="Arial" pitchFamily="34" charset="0"/>
              <a:cs typeface="Arial" pitchFamily="34" charset="0"/>
            </a:endParaRPr>
          </a:p>
          <a:p>
            <a:pPr>
              <a:buBlip>
                <a:blip r:embed="rId3"/>
              </a:buBlip>
            </a:pPr>
            <a:r>
              <a:rPr lang="en-US" dirty="0" smtClean="0">
                <a:latin typeface="Arial" pitchFamily="34" charset="0"/>
                <a:cs typeface="Arial" pitchFamily="34" charset="0"/>
              </a:rPr>
              <a:t>To work for the benefit of the community, extending generous support for charitable purposes.</a:t>
            </a:r>
          </a:p>
          <a:p>
            <a:pPr>
              <a:buBlip>
                <a:blip r:embed="rId3"/>
              </a:buBlip>
            </a:pPr>
            <a:endParaRPr lang="en-US" dirty="0" smtClean="0">
              <a:latin typeface="Arial" pitchFamily="34" charset="0"/>
              <a:cs typeface="Arial" pitchFamily="34" charset="0"/>
            </a:endParaRPr>
          </a:p>
          <a:p>
            <a:pPr>
              <a:buBlip>
                <a:blip r:embed="rId3"/>
              </a:buBlip>
            </a:pPr>
            <a:r>
              <a:rPr lang="en-US" dirty="0" smtClean="0">
                <a:latin typeface="Arial" pitchFamily="34" charset="0"/>
                <a:cs typeface="Arial" pitchFamily="34" charset="0"/>
              </a:rPr>
              <a:t> Enjoy the social activities of the Order and interact with each other in fraternal and cheerful companionship.</a:t>
            </a:r>
          </a:p>
          <a:p>
            <a:pPr>
              <a:buBlip>
                <a:blip r:embed="rId3"/>
              </a:buBlip>
            </a:pPr>
            <a:endParaRPr lang="en-US" dirty="0" smtClean="0">
              <a:latin typeface="Arial" pitchFamily="34" charset="0"/>
              <a:cs typeface="Arial" pitchFamily="34" charset="0"/>
            </a:endParaRPr>
          </a:p>
          <a:p>
            <a:pPr>
              <a:buBlip>
                <a:blip r:embed="rId3"/>
              </a:buBlip>
            </a:pPr>
            <a:r>
              <a:rPr lang="en-US" dirty="0" smtClean="0">
                <a:latin typeface="Arial" pitchFamily="34" charset="0"/>
                <a:cs typeface="Arial" pitchFamily="34" charset="0"/>
              </a:rPr>
              <a:t>Extend fraternal regard, charity and friendship to and be honest and truthful in our dealings with each other.</a:t>
            </a:r>
          </a:p>
          <a:p>
            <a:pPr>
              <a:buBlip>
                <a:blip r:embed="rId3"/>
              </a:buBlip>
            </a:pPr>
            <a:endParaRPr lang="en-US" dirty="0" smtClean="0">
              <a:latin typeface="Arial" pitchFamily="34" charset="0"/>
              <a:cs typeface="Arial" pitchFamily="34" charset="0"/>
            </a:endParaRPr>
          </a:p>
          <a:p>
            <a:pPr>
              <a:buBlip>
                <a:blip r:embed="rId3"/>
              </a:buBlip>
            </a:pPr>
            <a:r>
              <a:rPr lang="en-US" dirty="0" smtClean="0">
                <a:latin typeface="Arial" pitchFamily="34" charset="0"/>
                <a:cs typeface="Arial" pitchFamily="34" charset="0"/>
              </a:rPr>
              <a:t> Respond to the needs of others, members and non members alike.</a:t>
            </a:r>
            <a:endParaRPr lang="en-US" dirty="0"/>
          </a:p>
        </p:txBody>
      </p:sp>
      <p:sp>
        <p:nvSpPr>
          <p:cNvPr id="2" name="Title 1"/>
          <p:cNvSpPr>
            <a:spLocks noGrp="1"/>
          </p:cNvSpPr>
          <p:nvPr>
            <p:ph type="title"/>
          </p:nvPr>
        </p:nvSpPr>
        <p:spPr/>
        <p:txBody>
          <a:bodyPr>
            <a:normAutofit/>
          </a:bodyPr>
          <a:lstStyle/>
          <a:p>
            <a:r>
              <a:rPr lang="en-US" sz="3200" b="1" dirty="0" smtClean="0">
                <a:latin typeface="Arial" pitchFamily="34" charset="0"/>
                <a:cs typeface="Arial" pitchFamily="34" charset="0"/>
              </a:rPr>
              <a:t>PRINCE HALL GRAND CHAPTER GOALS</a:t>
            </a:r>
            <a:endParaRPr lang="en-US" sz="3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ctr">
              <a:buNone/>
            </a:pPr>
            <a:r>
              <a:rPr lang="en-US" b="1" u="sng" dirty="0" smtClean="0">
                <a:latin typeface="Arial" pitchFamily="34" charset="0"/>
              </a:rPr>
              <a:t>FIVE cont.</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There are FIVE words in the cabalistic motto.</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There are FIVE signs and FIVE degrees.</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There are FIVE divisions of the Eastern Star Degrees.</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There are FIVE degrees of relationship of women to a Master Mason.</a:t>
            </a:r>
            <a:endParaRPr lang="en-US" dirty="0"/>
          </a:p>
        </p:txBody>
      </p:sp>
      <p:sp>
        <p:nvSpPr>
          <p:cNvPr id="2" name="Title 1"/>
          <p:cNvSpPr>
            <a:spLocks noGrp="1"/>
          </p:cNvSpPr>
          <p:nvPr>
            <p:ph type="title"/>
          </p:nvPr>
        </p:nvSpPr>
        <p:spPr/>
        <p:txBody>
          <a:bodyPr/>
          <a:lstStyle/>
          <a:p>
            <a:r>
              <a:rPr lang="en-US" b="1" dirty="0" smtClean="0">
                <a:latin typeface="Arial" pitchFamily="34" charset="0"/>
                <a:cs typeface="Arial" pitchFamily="34" charset="0"/>
              </a:rPr>
              <a:t>NUMBERS 3-5-7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ctr">
              <a:buNone/>
            </a:pPr>
            <a:r>
              <a:rPr lang="en-US" sz="3600" b="1" u="sng" dirty="0" smtClean="0">
                <a:latin typeface="Arial" pitchFamily="34" charset="0"/>
              </a:rPr>
              <a:t>SEVEN</a:t>
            </a:r>
          </a:p>
          <a:p>
            <a:pPr algn="ctr">
              <a:buNone/>
            </a:pPr>
            <a:endParaRPr lang="en-US" sz="3600" b="1" u="sng" dirty="0" smtClean="0">
              <a:latin typeface="Arial" pitchFamily="34" charset="0"/>
            </a:endParaRPr>
          </a:p>
          <a:p>
            <a:pPr>
              <a:buBlip>
                <a:blip r:embed="rId3"/>
              </a:buBlip>
            </a:pPr>
            <a:r>
              <a:rPr lang="en-US" dirty="0" smtClean="0">
                <a:latin typeface="Arial" pitchFamily="34" charset="0"/>
              </a:rPr>
              <a:t>There are SEVEN ties to the obligation.</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SEVEN officers give instructions.</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SEVEN members constitute a quorum.</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Candidates are presented to SEVEN stations.</a:t>
            </a:r>
          </a:p>
          <a:p>
            <a:pPr>
              <a:buBlip>
                <a:blip r:embed="rId3"/>
              </a:buBlip>
            </a:pPr>
            <a:endParaRPr lang="en-US" dirty="0" smtClean="0">
              <a:latin typeface="Arial" pitchFamily="34" charset="0"/>
            </a:endParaRPr>
          </a:p>
          <a:p>
            <a:pPr>
              <a:buBlip>
                <a:blip r:embed="rId3"/>
              </a:buBlip>
            </a:pPr>
            <a:r>
              <a:rPr lang="en-US" dirty="0" smtClean="0">
                <a:latin typeface="Arial" pitchFamily="34" charset="0"/>
              </a:rPr>
              <a:t>SEVEN assumes in the Bible a great significance, generally indicating completion or perfection.</a:t>
            </a:r>
          </a:p>
          <a:p>
            <a:pPr>
              <a:buNone/>
            </a:pPr>
            <a:r>
              <a:rPr lang="en-US" dirty="0" smtClean="0">
                <a:latin typeface="Arial" pitchFamily="34" charset="0"/>
              </a:rPr>
              <a:t>	</a:t>
            </a:r>
          </a:p>
          <a:p>
            <a:pPr>
              <a:buNone/>
            </a:pPr>
            <a:endParaRPr lang="en-US" dirty="0" smtClean="0">
              <a:latin typeface="Arial" pitchFamily="34" charset="0"/>
            </a:endParaRPr>
          </a:p>
          <a:p>
            <a:endParaRPr lang="en-US" dirty="0"/>
          </a:p>
        </p:txBody>
      </p:sp>
      <p:sp>
        <p:nvSpPr>
          <p:cNvPr id="2" name="Title 1"/>
          <p:cNvSpPr>
            <a:spLocks noGrp="1"/>
          </p:cNvSpPr>
          <p:nvPr>
            <p:ph type="title"/>
          </p:nvPr>
        </p:nvSpPr>
        <p:spPr/>
        <p:txBody>
          <a:bodyPr/>
          <a:lstStyle/>
          <a:p>
            <a:r>
              <a:rPr lang="en-US" dirty="0" smtClean="0">
                <a:latin typeface="Arial" pitchFamily="34" charset="0"/>
                <a:cs typeface="Arial" pitchFamily="34" charset="0"/>
              </a:rPr>
              <a:t>NUMBERS 3-5-7</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4" name="TextBox 3"/>
          <p:cNvSpPr txBox="1"/>
          <p:nvPr/>
        </p:nvSpPr>
        <p:spPr>
          <a:xfrm>
            <a:off x="2958919" y="314036"/>
            <a:ext cx="3297569" cy="892552"/>
          </a:xfrm>
          <a:prstGeom prst="rect">
            <a:avLst/>
          </a:prstGeom>
          <a:noFill/>
          <a:ln>
            <a:solidFill>
              <a:schemeClr val="tx1"/>
            </a:solidFill>
          </a:ln>
        </p:spPr>
        <p:txBody>
          <a:bodyPr wrap="none" rtlCol="0">
            <a:spAutoFit/>
          </a:bodyPr>
          <a:lstStyle/>
          <a:p>
            <a:pPr algn="ctr"/>
            <a:r>
              <a:rPr lang="en-US" b="1" dirty="0" smtClean="0">
                <a:solidFill>
                  <a:schemeClr val="bg1"/>
                </a:solidFill>
                <a:latin typeface="Arial" pitchFamily="34" charset="0"/>
                <a:cs typeface="Arial" pitchFamily="34" charset="0"/>
              </a:rPr>
              <a:t>Worthy Matron </a:t>
            </a:r>
          </a:p>
          <a:p>
            <a:pPr algn="ctr"/>
            <a:r>
              <a:rPr lang="en-US" sz="1600" dirty="0" smtClean="0">
                <a:solidFill>
                  <a:schemeClr val="bg1"/>
                </a:solidFill>
                <a:latin typeface="Arial" pitchFamily="34" charset="0"/>
                <a:cs typeface="Arial" pitchFamily="34" charset="0"/>
              </a:rPr>
              <a:t>Directs all Activities of the Chapter</a:t>
            </a:r>
          </a:p>
          <a:p>
            <a:pPr algn="ctr"/>
            <a:endParaRPr lang="en-US" dirty="0">
              <a:solidFill>
                <a:schemeClr val="bg1"/>
              </a:solidFill>
              <a:latin typeface="Arial" pitchFamily="34" charset="0"/>
              <a:cs typeface="Arial" pitchFamily="34" charset="0"/>
            </a:endParaRPr>
          </a:p>
        </p:txBody>
      </p:sp>
      <p:sp>
        <p:nvSpPr>
          <p:cNvPr id="5" name="TextBox 4"/>
          <p:cNvSpPr txBox="1"/>
          <p:nvPr/>
        </p:nvSpPr>
        <p:spPr>
          <a:xfrm>
            <a:off x="457200" y="609600"/>
            <a:ext cx="2057400" cy="1123384"/>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Treasurer</a:t>
            </a:r>
          </a:p>
          <a:p>
            <a:pPr algn="ctr"/>
            <a:r>
              <a:rPr lang="en-US" sz="1100" dirty="0" smtClean="0">
                <a:solidFill>
                  <a:schemeClr val="bg1"/>
                </a:solidFill>
                <a:latin typeface="Arial" pitchFamily="34" charset="0"/>
                <a:cs typeface="Arial" pitchFamily="34" charset="0"/>
              </a:rPr>
              <a:t>Financial Matters</a:t>
            </a:r>
          </a:p>
          <a:p>
            <a:pPr algn="ctr"/>
            <a:r>
              <a:rPr lang="en-US" sz="1100" dirty="0" smtClean="0">
                <a:solidFill>
                  <a:schemeClr val="bg1"/>
                </a:solidFill>
                <a:latin typeface="Arial" pitchFamily="34" charset="0"/>
                <a:cs typeface="Arial" pitchFamily="34" charset="0"/>
              </a:rPr>
              <a:t>Financial Reports</a:t>
            </a:r>
          </a:p>
          <a:p>
            <a:pPr algn="ctr"/>
            <a:r>
              <a:rPr lang="en-US" sz="1100" dirty="0" smtClean="0">
                <a:solidFill>
                  <a:schemeClr val="bg1"/>
                </a:solidFill>
                <a:latin typeface="Arial" pitchFamily="34" charset="0"/>
                <a:cs typeface="Arial" pitchFamily="34" charset="0"/>
              </a:rPr>
              <a:t>Special Activities</a:t>
            </a:r>
          </a:p>
          <a:p>
            <a:pPr algn="ctr"/>
            <a:endParaRPr lang="en-US" sz="1100" dirty="0">
              <a:solidFill>
                <a:schemeClr val="bg1"/>
              </a:solidFill>
              <a:latin typeface="Arial" pitchFamily="34" charset="0"/>
              <a:cs typeface="Arial" pitchFamily="34" charset="0"/>
            </a:endParaRPr>
          </a:p>
          <a:p>
            <a:pPr algn="ctr"/>
            <a:endParaRPr lang="en-US" sz="1100" dirty="0">
              <a:solidFill>
                <a:schemeClr val="bg1"/>
              </a:solidFill>
              <a:latin typeface="Arial" pitchFamily="34" charset="0"/>
              <a:cs typeface="Arial" pitchFamily="34" charset="0"/>
            </a:endParaRPr>
          </a:p>
        </p:txBody>
      </p:sp>
      <p:sp>
        <p:nvSpPr>
          <p:cNvPr id="9" name="TextBox 8"/>
          <p:cNvSpPr txBox="1"/>
          <p:nvPr/>
        </p:nvSpPr>
        <p:spPr>
          <a:xfrm>
            <a:off x="1371600" y="1981200"/>
            <a:ext cx="2514600" cy="1123384"/>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Associate Matron </a:t>
            </a:r>
          </a:p>
          <a:p>
            <a:pPr algn="ctr"/>
            <a:r>
              <a:rPr lang="en-US" sz="1100" dirty="0" smtClean="0">
                <a:solidFill>
                  <a:schemeClr val="bg1"/>
                </a:solidFill>
                <a:latin typeface="Arial" pitchFamily="34" charset="0"/>
                <a:cs typeface="Arial" pitchFamily="34" charset="0"/>
              </a:rPr>
              <a:t>Ways and Means</a:t>
            </a:r>
          </a:p>
          <a:p>
            <a:pPr algn="ctr"/>
            <a:r>
              <a:rPr lang="en-US" sz="1100" dirty="0" smtClean="0">
                <a:solidFill>
                  <a:schemeClr val="bg1"/>
                </a:solidFill>
                <a:latin typeface="Arial" pitchFamily="34" charset="0"/>
                <a:cs typeface="Arial" pitchFamily="34" charset="0"/>
              </a:rPr>
              <a:t>Budget and Finance</a:t>
            </a:r>
          </a:p>
          <a:p>
            <a:pPr algn="ctr"/>
            <a:r>
              <a:rPr lang="en-US" sz="1100" dirty="0" smtClean="0">
                <a:solidFill>
                  <a:schemeClr val="bg1"/>
                </a:solidFill>
                <a:latin typeface="Arial" pitchFamily="34" charset="0"/>
                <a:cs typeface="Arial" pitchFamily="34" charset="0"/>
              </a:rPr>
              <a:t>Sickness and Distress</a:t>
            </a:r>
          </a:p>
          <a:p>
            <a:pPr algn="ctr"/>
            <a:r>
              <a:rPr lang="en-US" sz="1100" dirty="0" smtClean="0">
                <a:solidFill>
                  <a:schemeClr val="bg1"/>
                </a:solidFill>
                <a:latin typeface="Arial" pitchFamily="34" charset="0"/>
                <a:cs typeface="Arial" pitchFamily="34" charset="0"/>
              </a:rPr>
              <a:t>Love Token Plaques</a:t>
            </a:r>
          </a:p>
          <a:p>
            <a:pPr algn="ctr"/>
            <a:r>
              <a:rPr lang="en-US" sz="1100" dirty="0" smtClean="0">
                <a:solidFill>
                  <a:schemeClr val="bg1"/>
                </a:solidFill>
                <a:latin typeface="Arial" pitchFamily="34" charset="0"/>
                <a:cs typeface="Arial" pitchFamily="34" charset="0"/>
              </a:rPr>
              <a:t>Past Matron/Past Patron Regalia</a:t>
            </a:r>
            <a:endParaRPr lang="en-US" dirty="0">
              <a:solidFill>
                <a:schemeClr val="bg1"/>
              </a:solidFill>
              <a:latin typeface="Arial" pitchFamily="34" charset="0"/>
              <a:cs typeface="Arial" pitchFamily="34" charset="0"/>
            </a:endParaRPr>
          </a:p>
        </p:txBody>
      </p:sp>
      <p:sp>
        <p:nvSpPr>
          <p:cNvPr id="10" name="TextBox 9"/>
          <p:cNvSpPr txBox="1"/>
          <p:nvPr/>
        </p:nvSpPr>
        <p:spPr>
          <a:xfrm>
            <a:off x="5410200" y="1981200"/>
            <a:ext cx="2514600" cy="1123384"/>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Worthy Patron </a:t>
            </a:r>
          </a:p>
          <a:p>
            <a:pPr algn="ctr"/>
            <a:r>
              <a:rPr lang="en-US" sz="1100" dirty="0" smtClean="0">
                <a:solidFill>
                  <a:schemeClr val="bg1"/>
                </a:solidFill>
                <a:latin typeface="Arial" pitchFamily="34" charset="0"/>
                <a:cs typeface="Arial" pitchFamily="34" charset="0"/>
              </a:rPr>
              <a:t>Constitutions and By Laws Research</a:t>
            </a:r>
          </a:p>
          <a:p>
            <a:pPr algn="ctr"/>
            <a:r>
              <a:rPr lang="en-US" sz="1100" dirty="0" smtClean="0">
                <a:solidFill>
                  <a:schemeClr val="bg1"/>
                </a:solidFill>
                <a:latin typeface="Arial" pitchFamily="34" charset="0"/>
                <a:cs typeface="Arial" pitchFamily="34" charset="0"/>
              </a:rPr>
              <a:t>Resolutions</a:t>
            </a:r>
          </a:p>
          <a:p>
            <a:pPr algn="ctr"/>
            <a:r>
              <a:rPr lang="en-US" sz="1100" dirty="0" smtClean="0">
                <a:solidFill>
                  <a:schemeClr val="bg1"/>
                </a:solidFill>
                <a:latin typeface="Arial" pitchFamily="34" charset="0"/>
                <a:cs typeface="Arial" pitchFamily="34" charset="0"/>
              </a:rPr>
              <a:t>Publicity</a:t>
            </a:r>
          </a:p>
          <a:p>
            <a:pPr algn="ctr"/>
            <a:r>
              <a:rPr lang="en-US" sz="1100" dirty="0" smtClean="0">
                <a:solidFill>
                  <a:schemeClr val="bg1"/>
                </a:solidFill>
                <a:latin typeface="Arial" pitchFamily="34" charset="0"/>
                <a:cs typeface="Arial" pitchFamily="34" charset="0"/>
              </a:rPr>
              <a:t>Fraternal Relations</a:t>
            </a:r>
          </a:p>
          <a:p>
            <a:pPr algn="ctr"/>
            <a:r>
              <a:rPr lang="en-US" sz="1100" dirty="0" smtClean="0">
                <a:solidFill>
                  <a:schemeClr val="bg1"/>
                </a:solidFill>
                <a:latin typeface="Arial" pitchFamily="34" charset="0"/>
                <a:cs typeface="Arial" pitchFamily="34" charset="0"/>
              </a:rPr>
              <a:t>Degree Work</a:t>
            </a:r>
            <a:endParaRPr lang="en-US" sz="1100" dirty="0">
              <a:solidFill>
                <a:schemeClr val="bg1"/>
              </a:solidFill>
              <a:latin typeface="Arial" pitchFamily="34" charset="0"/>
              <a:cs typeface="Arial" pitchFamily="34" charset="0"/>
            </a:endParaRPr>
          </a:p>
        </p:txBody>
      </p:sp>
      <p:sp>
        <p:nvSpPr>
          <p:cNvPr id="11" name="TextBox 10"/>
          <p:cNvSpPr txBox="1"/>
          <p:nvPr/>
        </p:nvSpPr>
        <p:spPr>
          <a:xfrm>
            <a:off x="381000" y="3429000"/>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Conductress</a:t>
            </a:r>
          </a:p>
          <a:p>
            <a:pPr algn="ctr"/>
            <a:r>
              <a:rPr lang="en-US" sz="1100" dirty="0" smtClean="0">
                <a:solidFill>
                  <a:schemeClr val="bg1"/>
                </a:solidFill>
                <a:latin typeface="Arial" pitchFamily="34" charset="0"/>
                <a:cs typeface="Arial" pitchFamily="34" charset="0"/>
              </a:rPr>
              <a:t>OES Floor Work</a:t>
            </a:r>
          </a:p>
          <a:p>
            <a:pPr algn="ctr"/>
            <a:r>
              <a:rPr lang="en-US" sz="1100" dirty="0" smtClean="0">
                <a:solidFill>
                  <a:schemeClr val="bg1"/>
                </a:solidFill>
                <a:latin typeface="Arial" pitchFamily="34" charset="0"/>
                <a:cs typeface="Arial" pitchFamily="34" charset="0"/>
              </a:rPr>
              <a:t>Newsletters</a:t>
            </a:r>
          </a:p>
          <a:p>
            <a:pPr algn="ctr"/>
            <a:r>
              <a:rPr lang="en-US" sz="1100" dirty="0" smtClean="0">
                <a:solidFill>
                  <a:schemeClr val="bg1"/>
                </a:solidFill>
                <a:latin typeface="Arial" pitchFamily="34" charset="0"/>
                <a:cs typeface="Arial" pitchFamily="34" charset="0"/>
              </a:rPr>
              <a:t>Info to members Abroad</a:t>
            </a:r>
          </a:p>
          <a:p>
            <a:pPr algn="ctr"/>
            <a:endParaRPr lang="en-US" sz="1200" dirty="0">
              <a:solidFill>
                <a:schemeClr val="bg1"/>
              </a:solidFill>
              <a:latin typeface="Arial" pitchFamily="34" charset="0"/>
              <a:cs typeface="Arial" pitchFamily="34" charset="0"/>
            </a:endParaRPr>
          </a:p>
        </p:txBody>
      </p:sp>
      <p:sp>
        <p:nvSpPr>
          <p:cNvPr id="12" name="TextBox 11"/>
          <p:cNvSpPr txBox="1"/>
          <p:nvPr/>
        </p:nvSpPr>
        <p:spPr>
          <a:xfrm>
            <a:off x="1752600" y="3429000"/>
            <a:ext cx="1143000" cy="1461939"/>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Musician </a:t>
            </a:r>
          </a:p>
          <a:p>
            <a:pPr algn="ctr"/>
            <a:r>
              <a:rPr lang="en-US" sz="1100" dirty="0" smtClean="0">
                <a:solidFill>
                  <a:schemeClr val="bg1"/>
                </a:solidFill>
                <a:latin typeface="Arial" pitchFamily="34" charset="0"/>
                <a:cs typeface="Arial" pitchFamily="34" charset="0"/>
              </a:rPr>
              <a:t>Chapter Music</a:t>
            </a:r>
          </a:p>
          <a:p>
            <a:pPr algn="ctr"/>
            <a:r>
              <a:rPr lang="en-US" sz="1100" dirty="0" smtClean="0">
                <a:solidFill>
                  <a:schemeClr val="bg1"/>
                </a:solidFill>
                <a:latin typeface="Arial" pitchFamily="34" charset="0"/>
                <a:cs typeface="Arial" pitchFamily="34" charset="0"/>
              </a:rPr>
              <a:t>Youth Activities</a:t>
            </a:r>
          </a:p>
          <a:p>
            <a:pPr algn="ctr"/>
            <a:r>
              <a:rPr lang="en-US" sz="1100" dirty="0" smtClean="0">
                <a:solidFill>
                  <a:schemeClr val="bg1"/>
                </a:solidFill>
                <a:latin typeface="Arial" pitchFamily="34" charset="0"/>
                <a:cs typeface="Arial" pitchFamily="34" charset="0"/>
              </a:rPr>
              <a:t>Get acquainted with proposed members</a:t>
            </a:r>
          </a:p>
          <a:p>
            <a:pPr algn="ctr"/>
            <a:endParaRPr lang="en-US" sz="1100" dirty="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p:txBody>
      </p:sp>
      <p:sp>
        <p:nvSpPr>
          <p:cNvPr id="13" name="TextBox 12"/>
          <p:cNvSpPr txBox="1"/>
          <p:nvPr/>
        </p:nvSpPr>
        <p:spPr>
          <a:xfrm>
            <a:off x="3124200" y="3429000"/>
            <a:ext cx="1143000" cy="1492716"/>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Associate Conductress</a:t>
            </a:r>
          </a:p>
          <a:p>
            <a:pPr algn="ctr"/>
            <a:r>
              <a:rPr lang="en-US" sz="1100" dirty="0" smtClean="0">
                <a:solidFill>
                  <a:schemeClr val="bg1"/>
                </a:solidFill>
                <a:latin typeface="Arial" pitchFamily="34" charset="0"/>
                <a:cs typeface="Arial" pitchFamily="34" charset="0"/>
              </a:rPr>
              <a:t>Ritualistic Work</a:t>
            </a:r>
          </a:p>
          <a:p>
            <a:pPr algn="ctr"/>
            <a:r>
              <a:rPr lang="en-US" sz="1100" dirty="0" smtClean="0">
                <a:solidFill>
                  <a:schemeClr val="bg1"/>
                </a:solidFill>
                <a:latin typeface="Arial" pitchFamily="34" charset="0"/>
                <a:cs typeface="Arial" pitchFamily="34" charset="0"/>
              </a:rPr>
              <a:t>Inactive OES Members</a:t>
            </a:r>
          </a:p>
          <a:p>
            <a:pPr algn="ctr"/>
            <a:r>
              <a:rPr lang="en-US" sz="1100" dirty="0" smtClean="0">
                <a:solidFill>
                  <a:schemeClr val="bg1"/>
                </a:solidFill>
                <a:latin typeface="Arial" pitchFamily="34" charset="0"/>
                <a:cs typeface="Arial" pitchFamily="34" charset="0"/>
              </a:rPr>
              <a:t>Investigations</a:t>
            </a:r>
          </a:p>
          <a:p>
            <a:pPr algn="ctr"/>
            <a:endParaRPr lang="en-US" sz="1200" dirty="0">
              <a:solidFill>
                <a:schemeClr val="bg1"/>
              </a:solidFill>
            </a:endParaRPr>
          </a:p>
        </p:txBody>
      </p:sp>
      <p:sp>
        <p:nvSpPr>
          <p:cNvPr id="14" name="TextBox 13"/>
          <p:cNvSpPr txBox="1"/>
          <p:nvPr/>
        </p:nvSpPr>
        <p:spPr>
          <a:xfrm>
            <a:off x="4648200" y="3429000"/>
            <a:ext cx="1143000" cy="1492716"/>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Associate Patron</a:t>
            </a:r>
          </a:p>
          <a:p>
            <a:pPr algn="ctr"/>
            <a:r>
              <a:rPr lang="en-US" sz="1100" dirty="0" smtClean="0">
                <a:solidFill>
                  <a:schemeClr val="bg1"/>
                </a:solidFill>
                <a:latin typeface="Arial" pitchFamily="34" charset="0"/>
                <a:cs typeface="Arial" pitchFamily="34" charset="0"/>
              </a:rPr>
              <a:t>Public Relations</a:t>
            </a:r>
          </a:p>
          <a:p>
            <a:pPr algn="ctr"/>
            <a:r>
              <a:rPr lang="en-US" sz="1100" dirty="0" smtClean="0">
                <a:solidFill>
                  <a:schemeClr val="bg1"/>
                </a:solidFill>
                <a:latin typeface="Arial" pitchFamily="34" charset="0"/>
                <a:cs typeface="Arial" pitchFamily="34" charset="0"/>
              </a:rPr>
              <a:t>Historian</a:t>
            </a:r>
          </a:p>
          <a:p>
            <a:pPr algn="ctr"/>
            <a:r>
              <a:rPr lang="en-US" sz="1100" dirty="0" smtClean="0">
                <a:solidFill>
                  <a:schemeClr val="bg1"/>
                </a:solidFill>
                <a:latin typeface="Arial" pitchFamily="34" charset="0"/>
                <a:cs typeface="Arial" pitchFamily="34" charset="0"/>
              </a:rPr>
              <a:t>Audit Chairman</a:t>
            </a:r>
          </a:p>
          <a:p>
            <a:pPr algn="ctr"/>
            <a:endParaRPr lang="en-US" sz="1200" dirty="0">
              <a:solidFill>
                <a:schemeClr val="bg1"/>
              </a:solidFill>
              <a:latin typeface="Arial" pitchFamily="34" charset="0"/>
              <a:cs typeface="Arial" pitchFamily="34" charset="0"/>
            </a:endParaRPr>
          </a:p>
        </p:txBody>
      </p:sp>
      <p:sp>
        <p:nvSpPr>
          <p:cNvPr id="15" name="TextBox 14"/>
          <p:cNvSpPr txBox="1"/>
          <p:nvPr/>
        </p:nvSpPr>
        <p:spPr>
          <a:xfrm>
            <a:off x="5943600" y="3429000"/>
            <a:ext cx="1295400" cy="1446550"/>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Chaplain</a:t>
            </a:r>
          </a:p>
          <a:p>
            <a:pPr algn="ctr"/>
            <a:r>
              <a:rPr lang="en-US" sz="1100" dirty="0" smtClean="0">
                <a:solidFill>
                  <a:schemeClr val="bg1"/>
                </a:solidFill>
                <a:latin typeface="Arial" pitchFamily="34" charset="0"/>
                <a:cs typeface="Arial" pitchFamily="34" charset="0"/>
              </a:rPr>
              <a:t>Chairman for Charity</a:t>
            </a:r>
          </a:p>
          <a:p>
            <a:pPr algn="ctr"/>
            <a:r>
              <a:rPr lang="en-US" sz="1100" dirty="0" smtClean="0">
                <a:solidFill>
                  <a:schemeClr val="bg1"/>
                </a:solidFill>
                <a:latin typeface="Arial" pitchFamily="34" charset="0"/>
                <a:cs typeface="Arial" pitchFamily="34" charset="0"/>
              </a:rPr>
              <a:t>Photos</a:t>
            </a:r>
          </a:p>
          <a:p>
            <a:pPr algn="ctr"/>
            <a:r>
              <a:rPr lang="en-US" sz="1100" dirty="0" smtClean="0">
                <a:solidFill>
                  <a:schemeClr val="bg1"/>
                </a:solidFill>
                <a:latin typeface="Arial" pitchFamily="34" charset="0"/>
                <a:cs typeface="Arial" pitchFamily="34" charset="0"/>
              </a:rPr>
              <a:t>Scrapbook</a:t>
            </a:r>
          </a:p>
          <a:p>
            <a:pPr algn="ctr"/>
            <a:endParaRPr lang="en-US" sz="1200" dirty="0" smtClean="0">
              <a:solidFill>
                <a:schemeClr val="bg1"/>
              </a:solidFill>
              <a:latin typeface="Arial" pitchFamily="34" charset="0"/>
              <a:cs typeface="Arial" pitchFamily="34" charset="0"/>
            </a:endParaRPr>
          </a:p>
          <a:p>
            <a:pPr algn="ctr"/>
            <a:endParaRPr lang="en-US" sz="1200" dirty="0" smtClean="0">
              <a:solidFill>
                <a:schemeClr val="bg1"/>
              </a:solidFill>
              <a:latin typeface="Arial" pitchFamily="34" charset="0"/>
              <a:cs typeface="Arial" pitchFamily="34" charset="0"/>
            </a:endParaRPr>
          </a:p>
          <a:p>
            <a:pPr algn="ctr"/>
            <a:endParaRPr lang="en-US" sz="800" dirty="0">
              <a:solidFill>
                <a:schemeClr val="bg1"/>
              </a:solidFill>
              <a:latin typeface="Arial" pitchFamily="34" charset="0"/>
              <a:cs typeface="Arial" pitchFamily="34" charset="0"/>
            </a:endParaRPr>
          </a:p>
        </p:txBody>
      </p:sp>
      <p:sp>
        <p:nvSpPr>
          <p:cNvPr id="17" name="TextBox 16"/>
          <p:cNvSpPr txBox="1"/>
          <p:nvPr/>
        </p:nvSpPr>
        <p:spPr>
          <a:xfrm>
            <a:off x="6705600" y="609600"/>
            <a:ext cx="2057400" cy="1123384"/>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Secretary /Asst. Sec</a:t>
            </a:r>
          </a:p>
          <a:p>
            <a:pPr algn="ctr"/>
            <a:r>
              <a:rPr lang="en-US" sz="1100" dirty="0" smtClean="0">
                <a:solidFill>
                  <a:schemeClr val="bg1"/>
                </a:solidFill>
                <a:latin typeface="Arial" pitchFamily="34" charset="0"/>
                <a:cs typeface="Arial" pitchFamily="34" charset="0"/>
              </a:rPr>
              <a:t>Record Proceedings</a:t>
            </a:r>
          </a:p>
          <a:p>
            <a:pPr algn="ctr"/>
            <a:r>
              <a:rPr lang="en-US" sz="1100" dirty="0" smtClean="0">
                <a:solidFill>
                  <a:schemeClr val="bg1"/>
                </a:solidFill>
                <a:latin typeface="Arial" pitchFamily="34" charset="0"/>
                <a:cs typeface="Arial" pitchFamily="34" charset="0"/>
              </a:rPr>
              <a:t>Report to Grand Chapter</a:t>
            </a:r>
          </a:p>
          <a:p>
            <a:pPr algn="ctr"/>
            <a:r>
              <a:rPr lang="en-US" sz="1100" dirty="0" smtClean="0">
                <a:solidFill>
                  <a:schemeClr val="bg1"/>
                </a:solidFill>
                <a:latin typeface="Arial" pitchFamily="34" charset="0"/>
                <a:cs typeface="Arial" pitchFamily="34" charset="0"/>
              </a:rPr>
              <a:t>Typing as Required</a:t>
            </a:r>
          </a:p>
          <a:p>
            <a:pPr algn="ctr"/>
            <a:r>
              <a:rPr lang="en-US" sz="1100" dirty="0" smtClean="0">
                <a:solidFill>
                  <a:schemeClr val="bg1"/>
                </a:solidFill>
                <a:latin typeface="Arial" pitchFamily="34" charset="0"/>
                <a:cs typeface="Arial" pitchFamily="34" charset="0"/>
              </a:rPr>
              <a:t>Ordering Forms and Supplies</a:t>
            </a:r>
          </a:p>
          <a:p>
            <a:pPr algn="ctr"/>
            <a:r>
              <a:rPr lang="en-US" sz="1100" dirty="0" smtClean="0">
                <a:solidFill>
                  <a:schemeClr val="bg1"/>
                </a:solidFill>
                <a:latin typeface="Arial" pitchFamily="34" charset="0"/>
                <a:cs typeface="Arial" pitchFamily="34" charset="0"/>
              </a:rPr>
              <a:t>Sponsorship Letters</a:t>
            </a:r>
            <a:endParaRPr lang="en-US" dirty="0">
              <a:solidFill>
                <a:schemeClr val="bg1"/>
              </a:solidFill>
              <a:latin typeface="Arial" pitchFamily="34" charset="0"/>
              <a:cs typeface="Arial" pitchFamily="34" charset="0"/>
            </a:endParaRPr>
          </a:p>
        </p:txBody>
      </p:sp>
      <p:sp>
        <p:nvSpPr>
          <p:cNvPr id="18" name="TextBox 17"/>
          <p:cNvSpPr txBox="1"/>
          <p:nvPr/>
        </p:nvSpPr>
        <p:spPr>
          <a:xfrm>
            <a:off x="7315200" y="3429000"/>
            <a:ext cx="1219200" cy="1431161"/>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Chairman of</a:t>
            </a:r>
          </a:p>
          <a:p>
            <a:pPr algn="ctr"/>
            <a:r>
              <a:rPr lang="en-US" sz="1200" b="1" dirty="0" smtClean="0">
                <a:solidFill>
                  <a:schemeClr val="bg1"/>
                </a:solidFill>
                <a:latin typeface="Arial" pitchFamily="34" charset="0"/>
                <a:cs typeface="Arial" pitchFamily="34" charset="0"/>
              </a:rPr>
              <a:t>Trustee</a:t>
            </a:r>
          </a:p>
          <a:p>
            <a:pPr algn="ctr"/>
            <a:r>
              <a:rPr lang="en-US" sz="1100" dirty="0" smtClean="0">
                <a:solidFill>
                  <a:schemeClr val="bg1"/>
                </a:solidFill>
                <a:latin typeface="Arial" pitchFamily="34" charset="0"/>
                <a:cs typeface="Arial" pitchFamily="34" charset="0"/>
              </a:rPr>
              <a:t>Scholarship</a:t>
            </a:r>
          </a:p>
          <a:p>
            <a:pPr algn="ctr"/>
            <a:r>
              <a:rPr lang="en-US" sz="1100" dirty="0" smtClean="0">
                <a:solidFill>
                  <a:schemeClr val="bg1"/>
                </a:solidFill>
                <a:latin typeface="Arial" pitchFamily="34" charset="0"/>
                <a:cs typeface="Arial" pitchFamily="34" charset="0"/>
              </a:rPr>
              <a:t>Investments</a:t>
            </a:r>
          </a:p>
          <a:p>
            <a:pPr algn="ctr"/>
            <a:r>
              <a:rPr lang="en-US" sz="1100" dirty="0" smtClean="0">
                <a:solidFill>
                  <a:schemeClr val="bg1"/>
                </a:solidFill>
                <a:latin typeface="Arial" pitchFamily="34" charset="0"/>
                <a:cs typeface="Arial" pitchFamily="34" charset="0"/>
              </a:rPr>
              <a:t>Paraphernalia needs</a:t>
            </a:r>
          </a:p>
          <a:p>
            <a:pPr algn="ctr"/>
            <a:r>
              <a:rPr lang="en-US" sz="1100" dirty="0" smtClean="0">
                <a:solidFill>
                  <a:schemeClr val="bg1"/>
                </a:solidFill>
                <a:latin typeface="Arial" pitchFamily="34" charset="0"/>
                <a:cs typeface="Arial" pitchFamily="34" charset="0"/>
              </a:rPr>
              <a:t>Inventory</a:t>
            </a:r>
            <a:endParaRPr lang="en-US" sz="1200" dirty="0" smtClean="0">
              <a:solidFill>
                <a:schemeClr val="bg1"/>
              </a:solidFill>
              <a:latin typeface="Arial" pitchFamily="34" charset="0"/>
              <a:cs typeface="Arial" pitchFamily="34" charset="0"/>
            </a:endParaRPr>
          </a:p>
          <a:p>
            <a:pPr algn="ctr"/>
            <a:endParaRPr lang="en-US" sz="800" dirty="0">
              <a:solidFill>
                <a:schemeClr val="bg1"/>
              </a:solidFill>
              <a:latin typeface="Arial" pitchFamily="34" charset="0"/>
              <a:cs typeface="Arial" pitchFamily="34" charset="0"/>
            </a:endParaRPr>
          </a:p>
        </p:txBody>
      </p:sp>
      <p:sp>
        <p:nvSpPr>
          <p:cNvPr id="19" name="TextBox 18"/>
          <p:cNvSpPr txBox="1"/>
          <p:nvPr/>
        </p:nvSpPr>
        <p:spPr>
          <a:xfrm>
            <a:off x="533400" y="5105400"/>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Star Points</a:t>
            </a:r>
          </a:p>
          <a:p>
            <a:pPr algn="ctr"/>
            <a:r>
              <a:rPr lang="en-US" sz="1100" dirty="0" smtClean="0">
                <a:solidFill>
                  <a:schemeClr val="bg1"/>
                </a:solidFill>
                <a:latin typeface="Arial" pitchFamily="34" charset="0"/>
                <a:cs typeface="Arial" pitchFamily="34" charset="0"/>
              </a:rPr>
              <a:t>Art Project</a:t>
            </a:r>
          </a:p>
          <a:p>
            <a:pPr algn="ctr"/>
            <a:r>
              <a:rPr lang="en-US" sz="1100" dirty="0" smtClean="0">
                <a:solidFill>
                  <a:schemeClr val="bg1"/>
                </a:solidFill>
                <a:latin typeface="Arial" pitchFamily="34" charset="0"/>
                <a:cs typeface="Arial" pitchFamily="34" charset="0"/>
              </a:rPr>
              <a:t>Queen Contest</a:t>
            </a:r>
          </a:p>
          <a:p>
            <a:pPr algn="ctr"/>
            <a:r>
              <a:rPr lang="en-US" sz="1100" dirty="0" smtClean="0">
                <a:solidFill>
                  <a:schemeClr val="bg1"/>
                </a:solidFill>
                <a:latin typeface="Arial" pitchFamily="34" charset="0"/>
                <a:cs typeface="Arial" pitchFamily="34" charset="0"/>
              </a:rPr>
              <a:t>Chapter Entertainment</a:t>
            </a: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200" dirty="0">
              <a:solidFill>
                <a:schemeClr val="bg1"/>
              </a:solidFill>
              <a:latin typeface="Arial" pitchFamily="34" charset="0"/>
              <a:cs typeface="Arial" pitchFamily="34" charset="0"/>
            </a:endParaRPr>
          </a:p>
        </p:txBody>
      </p:sp>
      <p:sp>
        <p:nvSpPr>
          <p:cNvPr id="20" name="TextBox 19"/>
          <p:cNvSpPr txBox="1"/>
          <p:nvPr/>
        </p:nvSpPr>
        <p:spPr>
          <a:xfrm>
            <a:off x="1828800" y="5105400"/>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Marshalls</a:t>
            </a:r>
          </a:p>
          <a:p>
            <a:pPr algn="ctr"/>
            <a:r>
              <a:rPr lang="en-US" sz="1100" dirty="0" smtClean="0">
                <a:solidFill>
                  <a:schemeClr val="bg1"/>
                </a:solidFill>
                <a:latin typeface="Arial" pitchFamily="34" charset="0"/>
                <a:cs typeface="Arial" pitchFamily="34" charset="0"/>
              </a:rPr>
              <a:t>Hail and Farewells</a:t>
            </a:r>
          </a:p>
          <a:p>
            <a:pPr algn="ctr"/>
            <a:r>
              <a:rPr lang="en-US" sz="1100" dirty="0" smtClean="0">
                <a:solidFill>
                  <a:schemeClr val="bg1"/>
                </a:solidFill>
                <a:latin typeface="Arial" pitchFamily="34" charset="0"/>
                <a:cs typeface="Arial" pitchFamily="34" charset="0"/>
              </a:rPr>
              <a:t>Birthdays</a:t>
            </a:r>
          </a:p>
          <a:p>
            <a:pPr algn="ctr"/>
            <a:r>
              <a:rPr lang="en-US" sz="1100" dirty="0" smtClean="0">
                <a:solidFill>
                  <a:schemeClr val="bg1"/>
                </a:solidFill>
                <a:latin typeface="Arial" pitchFamily="34" charset="0"/>
                <a:cs typeface="Arial" pitchFamily="34" charset="0"/>
              </a:rPr>
              <a:t>Mentors</a:t>
            </a: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200" dirty="0">
              <a:solidFill>
                <a:schemeClr val="bg1"/>
              </a:solidFill>
              <a:latin typeface="Arial" pitchFamily="34" charset="0"/>
              <a:cs typeface="Arial" pitchFamily="34" charset="0"/>
            </a:endParaRPr>
          </a:p>
        </p:txBody>
      </p:sp>
      <p:sp>
        <p:nvSpPr>
          <p:cNvPr id="21" name="TextBox 20"/>
          <p:cNvSpPr txBox="1"/>
          <p:nvPr/>
        </p:nvSpPr>
        <p:spPr>
          <a:xfrm>
            <a:off x="3276600" y="5152072"/>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Flag Bearers</a:t>
            </a:r>
          </a:p>
          <a:p>
            <a:pPr algn="ctr"/>
            <a:r>
              <a:rPr lang="en-US" sz="1100" dirty="0" smtClean="0">
                <a:solidFill>
                  <a:schemeClr val="bg1"/>
                </a:solidFill>
                <a:latin typeface="Arial" pitchFamily="34" charset="0"/>
                <a:cs typeface="Arial" pitchFamily="34" charset="0"/>
              </a:rPr>
              <a:t>Assistance</a:t>
            </a:r>
          </a:p>
          <a:p>
            <a:pPr algn="ctr"/>
            <a:endParaRPr lang="en-US" sz="1100" dirty="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100" dirty="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200" dirty="0">
              <a:solidFill>
                <a:schemeClr val="bg1"/>
              </a:solidFill>
              <a:latin typeface="Arial" pitchFamily="34" charset="0"/>
              <a:cs typeface="Arial" pitchFamily="34" charset="0"/>
            </a:endParaRPr>
          </a:p>
        </p:txBody>
      </p:sp>
      <p:sp>
        <p:nvSpPr>
          <p:cNvPr id="22" name="TextBox 21"/>
          <p:cNvSpPr txBox="1"/>
          <p:nvPr/>
        </p:nvSpPr>
        <p:spPr>
          <a:xfrm>
            <a:off x="4572000" y="5152072"/>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Sentinel</a:t>
            </a:r>
          </a:p>
          <a:p>
            <a:pPr algn="ctr"/>
            <a:r>
              <a:rPr lang="en-US" sz="1100" dirty="0" smtClean="0">
                <a:solidFill>
                  <a:schemeClr val="bg1"/>
                </a:solidFill>
                <a:latin typeface="Arial" pitchFamily="34" charset="0"/>
                <a:cs typeface="Arial" pitchFamily="34" charset="0"/>
              </a:rPr>
              <a:t>Security</a:t>
            </a:r>
          </a:p>
          <a:p>
            <a:pPr algn="ctr"/>
            <a:r>
              <a:rPr lang="en-US" sz="1100" dirty="0" smtClean="0">
                <a:solidFill>
                  <a:schemeClr val="bg1"/>
                </a:solidFill>
                <a:latin typeface="Arial" pitchFamily="34" charset="0"/>
                <a:cs typeface="Arial" pitchFamily="34" charset="0"/>
              </a:rPr>
              <a:t>Locations for OES Activities</a:t>
            </a:r>
          </a:p>
          <a:p>
            <a:pPr algn="ctr"/>
            <a:endParaRPr lang="en-US" sz="1100" dirty="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200" dirty="0">
              <a:solidFill>
                <a:schemeClr val="bg1"/>
              </a:solidFill>
              <a:latin typeface="Arial" pitchFamily="34" charset="0"/>
              <a:cs typeface="Arial" pitchFamily="34" charset="0"/>
            </a:endParaRPr>
          </a:p>
        </p:txBody>
      </p:sp>
      <p:sp>
        <p:nvSpPr>
          <p:cNvPr id="23" name="TextBox 22"/>
          <p:cNvSpPr txBox="1"/>
          <p:nvPr/>
        </p:nvSpPr>
        <p:spPr>
          <a:xfrm>
            <a:off x="6096000" y="5105400"/>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Warder</a:t>
            </a:r>
          </a:p>
          <a:p>
            <a:pPr algn="ctr"/>
            <a:r>
              <a:rPr lang="en-US" sz="1100" dirty="0" smtClean="0">
                <a:solidFill>
                  <a:schemeClr val="bg1"/>
                </a:solidFill>
                <a:latin typeface="Arial" pitchFamily="34" charset="0"/>
                <a:cs typeface="Arial" pitchFamily="34" charset="0"/>
              </a:rPr>
              <a:t>Assist the Sentinel</a:t>
            </a:r>
          </a:p>
          <a:p>
            <a:pPr algn="ctr"/>
            <a:endParaRPr lang="en-US" sz="1100" dirty="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200" dirty="0">
              <a:solidFill>
                <a:schemeClr val="bg1"/>
              </a:solidFill>
              <a:latin typeface="Arial" pitchFamily="34" charset="0"/>
              <a:cs typeface="Arial" pitchFamily="34" charset="0"/>
            </a:endParaRPr>
          </a:p>
        </p:txBody>
      </p:sp>
      <p:sp>
        <p:nvSpPr>
          <p:cNvPr id="24" name="TextBox 23"/>
          <p:cNvSpPr txBox="1"/>
          <p:nvPr/>
        </p:nvSpPr>
        <p:spPr>
          <a:xfrm>
            <a:off x="7391400" y="5105400"/>
            <a:ext cx="1143000" cy="1477328"/>
          </a:xfrm>
          <a:prstGeom prst="rect">
            <a:avLst/>
          </a:prstGeom>
          <a:noFill/>
          <a:ln>
            <a:solidFill>
              <a:schemeClr val="tx1"/>
            </a:solidFill>
          </a:ln>
        </p:spPr>
        <p:txBody>
          <a:bodyPr wrap="square" rtlCol="0">
            <a:spAutoFit/>
          </a:bodyPr>
          <a:lstStyle/>
          <a:p>
            <a:pPr algn="ctr"/>
            <a:r>
              <a:rPr lang="en-US" sz="1200" b="1" dirty="0" smtClean="0">
                <a:solidFill>
                  <a:schemeClr val="bg1"/>
                </a:solidFill>
                <a:latin typeface="Arial" pitchFamily="34" charset="0"/>
                <a:cs typeface="Arial" pitchFamily="34" charset="0"/>
              </a:rPr>
              <a:t>Trustees</a:t>
            </a:r>
          </a:p>
          <a:p>
            <a:pPr algn="ctr"/>
            <a:r>
              <a:rPr lang="en-US" sz="1100" dirty="0" smtClean="0">
                <a:solidFill>
                  <a:schemeClr val="bg1"/>
                </a:solidFill>
                <a:latin typeface="Arial" pitchFamily="34" charset="0"/>
                <a:cs typeface="Arial" pitchFamily="34" charset="0"/>
              </a:rPr>
              <a:t>Assist the Chairman of Trustee</a:t>
            </a:r>
          </a:p>
          <a:p>
            <a:pPr algn="ctr"/>
            <a:endParaRPr lang="en-US" sz="1100" dirty="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100" dirty="0" smtClean="0">
              <a:solidFill>
                <a:schemeClr val="bg1"/>
              </a:solidFill>
              <a:latin typeface="Arial" pitchFamily="34" charset="0"/>
              <a:cs typeface="Arial" pitchFamily="34" charset="0"/>
            </a:endParaRPr>
          </a:p>
          <a:p>
            <a:pPr algn="ctr"/>
            <a:endParaRPr lang="en-US" sz="1200" dirty="0">
              <a:solidFill>
                <a:schemeClr val="bg1"/>
              </a:solidFill>
              <a:latin typeface="Arial" pitchFamily="34" charset="0"/>
              <a:cs typeface="Arial" pitchFamily="34" charset="0"/>
            </a:endParaRPr>
          </a:p>
        </p:txBody>
      </p:sp>
      <p:cxnSp>
        <p:nvCxnSpPr>
          <p:cNvPr id="27" name="Straight Connector 26"/>
          <p:cNvCxnSpPr/>
          <p:nvPr/>
        </p:nvCxnSpPr>
        <p:spPr>
          <a:xfrm>
            <a:off x="2514600" y="9144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248400" y="9906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648200" y="1219200"/>
            <a:ext cx="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743200" y="1600200"/>
            <a:ext cx="381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743200" y="1600200"/>
            <a:ext cx="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553200" y="1600200"/>
            <a:ext cx="0" cy="3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514600" y="3124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81000" y="3276600"/>
            <a:ext cx="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267200" y="3276600"/>
            <a:ext cx="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81000" y="3276600"/>
            <a:ext cx="3886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781800" y="3124200"/>
            <a:ext cx="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648200" y="3276600"/>
            <a:ext cx="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534400" y="3276600"/>
            <a:ext cx="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648200" y="3276600"/>
            <a:ext cx="3886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990600" y="48768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2438400" y="48768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733800" y="4934528"/>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181600" y="4934528"/>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6629400" y="48768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8001000" y="48768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458200" cy="4876800"/>
          </a:xfrm>
        </p:spPr>
        <p:txBody>
          <a:bodyPr>
            <a:noAutofit/>
          </a:bodyPr>
          <a:lstStyle/>
          <a:p>
            <a:pPr algn="ctr"/>
            <a:endParaRPr lang="en-US" sz="1600" b="1" dirty="0" smtClean="0">
              <a:latin typeface="Arial" pitchFamily="34" charset="0"/>
            </a:endParaRPr>
          </a:p>
          <a:p>
            <a:pPr algn="ctr">
              <a:buNone/>
            </a:pPr>
            <a:r>
              <a:rPr lang="en-US" sz="1600" dirty="0" smtClean="0">
                <a:latin typeface="Arial" pitchFamily="34" charset="0"/>
              </a:rPr>
              <a:t>People are often unreasonable, illogical and self-centered</a:t>
            </a:r>
          </a:p>
          <a:p>
            <a:pPr algn="ctr">
              <a:buNone/>
            </a:pPr>
            <a:r>
              <a:rPr lang="en-US" sz="1600" b="1" u="sng" dirty="0" smtClean="0">
                <a:latin typeface="Arial" pitchFamily="34" charset="0"/>
              </a:rPr>
              <a:t>FORGIVE</a:t>
            </a:r>
            <a:r>
              <a:rPr lang="en-US" sz="1600" u="sng" dirty="0" smtClean="0">
                <a:latin typeface="Arial" pitchFamily="34" charset="0"/>
              </a:rPr>
              <a:t> </a:t>
            </a:r>
            <a:r>
              <a:rPr lang="en-US" sz="1600" dirty="0" smtClean="0">
                <a:latin typeface="Arial" pitchFamily="34" charset="0"/>
              </a:rPr>
              <a:t>them anyway.</a:t>
            </a:r>
          </a:p>
          <a:p>
            <a:pPr algn="ctr">
              <a:buNone/>
            </a:pPr>
            <a:endParaRPr lang="en-US" sz="1600" dirty="0" smtClean="0">
              <a:latin typeface="Arial" pitchFamily="34" charset="0"/>
            </a:endParaRPr>
          </a:p>
          <a:p>
            <a:pPr algn="ctr">
              <a:buNone/>
            </a:pPr>
            <a:r>
              <a:rPr lang="en-US" sz="1600" dirty="0" smtClean="0">
                <a:latin typeface="Arial" pitchFamily="34" charset="0"/>
              </a:rPr>
              <a:t>If you are kind, people may accuse you of selfish ulterior motives</a:t>
            </a:r>
          </a:p>
          <a:p>
            <a:pPr algn="ctr">
              <a:buNone/>
            </a:pPr>
            <a:r>
              <a:rPr lang="en-US" sz="1600" dirty="0" smtClean="0">
                <a:latin typeface="Arial" pitchFamily="34" charset="0"/>
              </a:rPr>
              <a:t>Be </a:t>
            </a:r>
            <a:r>
              <a:rPr lang="en-US" sz="1600" b="1" u="sng" dirty="0" smtClean="0">
                <a:latin typeface="Arial" pitchFamily="34" charset="0"/>
              </a:rPr>
              <a:t>KIND</a:t>
            </a:r>
            <a:r>
              <a:rPr lang="en-US" sz="1600" dirty="0" smtClean="0">
                <a:latin typeface="Arial" pitchFamily="34" charset="0"/>
              </a:rPr>
              <a:t> anyway.</a:t>
            </a:r>
          </a:p>
          <a:p>
            <a:pPr algn="ctr">
              <a:buNone/>
            </a:pPr>
            <a:endParaRPr lang="en-US" sz="1600" dirty="0" smtClean="0">
              <a:latin typeface="Arial" pitchFamily="34" charset="0"/>
            </a:endParaRPr>
          </a:p>
          <a:p>
            <a:pPr algn="ctr">
              <a:buNone/>
            </a:pPr>
            <a:r>
              <a:rPr lang="en-US" sz="1600" dirty="0" smtClean="0">
                <a:latin typeface="Arial" pitchFamily="34" charset="0"/>
              </a:rPr>
              <a:t>If you are successful, you will win some false friends and some true enemies</a:t>
            </a:r>
          </a:p>
          <a:p>
            <a:pPr algn="ctr">
              <a:buNone/>
            </a:pPr>
            <a:r>
              <a:rPr lang="en-US" sz="1600" b="1" u="sng" dirty="0" smtClean="0">
                <a:latin typeface="Arial" pitchFamily="34" charset="0"/>
              </a:rPr>
              <a:t>SUCCEED</a:t>
            </a:r>
            <a:r>
              <a:rPr lang="en-US" sz="1600" dirty="0" smtClean="0">
                <a:latin typeface="Arial" pitchFamily="34" charset="0"/>
              </a:rPr>
              <a:t> anyway.</a:t>
            </a:r>
          </a:p>
          <a:p>
            <a:pPr algn="ctr">
              <a:buNone/>
            </a:pPr>
            <a:endParaRPr lang="en-US" sz="1600" dirty="0" smtClean="0">
              <a:latin typeface="Arial" pitchFamily="34" charset="0"/>
            </a:endParaRPr>
          </a:p>
          <a:p>
            <a:pPr algn="ctr">
              <a:buNone/>
            </a:pPr>
            <a:r>
              <a:rPr lang="en-US" sz="1600" dirty="0" smtClean="0">
                <a:latin typeface="Arial" pitchFamily="34" charset="0"/>
              </a:rPr>
              <a:t>If you are honest and frank, people may cheat you</a:t>
            </a:r>
          </a:p>
          <a:p>
            <a:pPr algn="ctr">
              <a:buNone/>
            </a:pPr>
            <a:r>
              <a:rPr lang="en-US" sz="1600" dirty="0" smtClean="0">
                <a:latin typeface="Arial" pitchFamily="34" charset="0"/>
              </a:rPr>
              <a:t>Be </a:t>
            </a:r>
            <a:r>
              <a:rPr lang="en-US" sz="1600" b="1" u="sng" dirty="0" smtClean="0">
                <a:latin typeface="Arial" pitchFamily="34" charset="0"/>
              </a:rPr>
              <a:t>HONEST</a:t>
            </a:r>
            <a:r>
              <a:rPr lang="en-US" sz="1600" dirty="0" smtClean="0">
                <a:latin typeface="Arial" pitchFamily="34" charset="0"/>
              </a:rPr>
              <a:t> and</a:t>
            </a:r>
            <a:r>
              <a:rPr lang="en-US" sz="1600" u="sng" dirty="0" smtClean="0">
                <a:latin typeface="Arial" pitchFamily="34" charset="0"/>
              </a:rPr>
              <a:t> </a:t>
            </a:r>
            <a:r>
              <a:rPr lang="en-US" sz="1600" b="1" u="sng" dirty="0" smtClean="0">
                <a:latin typeface="Arial" pitchFamily="34" charset="0"/>
              </a:rPr>
              <a:t>FRANK</a:t>
            </a:r>
            <a:r>
              <a:rPr lang="en-US" sz="1600" dirty="0" smtClean="0">
                <a:latin typeface="Arial" pitchFamily="34" charset="0"/>
              </a:rPr>
              <a:t> anyway.</a:t>
            </a:r>
          </a:p>
          <a:p>
            <a:pPr algn="ctr">
              <a:buNone/>
            </a:pPr>
            <a:endParaRPr lang="en-US" sz="1600" dirty="0" smtClean="0">
              <a:latin typeface="Arial" pitchFamily="34" charset="0"/>
            </a:endParaRPr>
          </a:p>
          <a:p>
            <a:endParaRPr lang="en-US" sz="1600" dirty="0"/>
          </a:p>
        </p:txBody>
      </p:sp>
      <p:sp>
        <p:nvSpPr>
          <p:cNvPr id="2" name="Title 1"/>
          <p:cNvSpPr>
            <a:spLocks noGrp="1"/>
          </p:cNvSpPr>
          <p:nvPr>
            <p:ph type="title"/>
          </p:nvPr>
        </p:nvSpPr>
        <p:spPr/>
        <p:txBody>
          <a:bodyPr>
            <a:noAutofit/>
          </a:bodyPr>
          <a:lstStyle/>
          <a:p>
            <a:pPr algn="ctr"/>
            <a:r>
              <a:rPr lang="en-US" sz="2400" b="1" dirty="0" smtClean="0">
                <a:solidFill>
                  <a:schemeClr val="tx1"/>
                </a:solidFill>
                <a:latin typeface="Arial" pitchFamily="34" charset="0"/>
              </a:rPr>
              <a:t>WORDS TO LIVE BY!</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US" sz="1800" dirty="0" smtClean="0">
              <a:latin typeface="Arial" pitchFamily="34" charset="0"/>
            </a:endParaRPr>
          </a:p>
          <a:p>
            <a:pPr algn="ctr">
              <a:buNone/>
            </a:pPr>
            <a:r>
              <a:rPr lang="en-US" sz="1800" dirty="0" smtClean="0">
                <a:latin typeface="Arial" pitchFamily="34" charset="0"/>
              </a:rPr>
              <a:t>What you spend years building, someone could destroy overnight</a:t>
            </a:r>
          </a:p>
          <a:p>
            <a:pPr algn="ctr">
              <a:buNone/>
            </a:pPr>
            <a:r>
              <a:rPr lang="en-US" sz="1800" b="1" u="sng" dirty="0" smtClean="0">
                <a:latin typeface="Arial" pitchFamily="34" charset="0"/>
              </a:rPr>
              <a:t>BUILD</a:t>
            </a:r>
            <a:r>
              <a:rPr lang="en-US" sz="1800" dirty="0" smtClean="0">
                <a:latin typeface="Arial" pitchFamily="34" charset="0"/>
              </a:rPr>
              <a:t> anyway.</a:t>
            </a:r>
          </a:p>
          <a:p>
            <a:pPr algn="ctr">
              <a:buNone/>
            </a:pPr>
            <a:endParaRPr lang="en-US" sz="1800" dirty="0" smtClean="0">
              <a:latin typeface="Arial" pitchFamily="34" charset="0"/>
            </a:endParaRPr>
          </a:p>
          <a:p>
            <a:pPr algn="ctr">
              <a:buNone/>
            </a:pPr>
            <a:r>
              <a:rPr lang="en-US" sz="1800" dirty="0" smtClean="0">
                <a:latin typeface="Arial" pitchFamily="34" charset="0"/>
              </a:rPr>
              <a:t>If you find serenity and happiness, they may be jealous</a:t>
            </a:r>
          </a:p>
          <a:p>
            <a:pPr algn="ctr">
              <a:buNone/>
            </a:pPr>
            <a:r>
              <a:rPr lang="en-US" sz="1800" dirty="0" smtClean="0">
                <a:latin typeface="Arial" pitchFamily="34" charset="0"/>
              </a:rPr>
              <a:t>Be</a:t>
            </a:r>
            <a:r>
              <a:rPr lang="en-US" sz="1800" u="sng" dirty="0" smtClean="0">
                <a:latin typeface="Arial" pitchFamily="34" charset="0"/>
              </a:rPr>
              <a:t> </a:t>
            </a:r>
            <a:r>
              <a:rPr lang="en-US" sz="1800" b="1" u="sng" dirty="0" smtClean="0">
                <a:latin typeface="Arial" pitchFamily="34" charset="0"/>
              </a:rPr>
              <a:t>HAPPY</a:t>
            </a:r>
            <a:r>
              <a:rPr lang="en-US" sz="1800" dirty="0" smtClean="0">
                <a:latin typeface="Arial" pitchFamily="34" charset="0"/>
              </a:rPr>
              <a:t> anyway.</a:t>
            </a:r>
          </a:p>
          <a:p>
            <a:pPr algn="ctr">
              <a:buNone/>
            </a:pPr>
            <a:endParaRPr lang="en-US" sz="1800" dirty="0" smtClean="0">
              <a:latin typeface="Arial" pitchFamily="34" charset="0"/>
            </a:endParaRPr>
          </a:p>
          <a:p>
            <a:pPr algn="ctr">
              <a:buNone/>
            </a:pPr>
            <a:r>
              <a:rPr lang="en-US" sz="1800" dirty="0" smtClean="0">
                <a:latin typeface="Arial" pitchFamily="34" charset="0"/>
              </a:rPr>
              <a:t>The good you do today, people will often forget tomorrow</a:t>
            </a:r>
          </a:p>
          <a:p>
            <a:pPr algn="ctr">
              <a:buNone/>
            </a:pPr>
            <a:r>
              <a:rPr lang="en-US" sz="1800" dirty="0" smtClean="0">
                <a:latin typeface="Arial" pitchFamily="34" charset="0"/>
              </a:rPr>
              <a:t>Do </a:t>
            </a:r>
            <a:r>
              <a:rPr lang="en-US" sz="1800" b="1" u="sng" dirty="0" smtClean="0">
                <a:latin typeface="Arial" pitchFamily="34" charset="0"/>
              </a:rPr>
              <a:t>GOOD</a:t>
            </a:r>
            <a:r>
              <a:rPr lang="en-US" sz="1800" dirty="0" smtClean="0">
                <a:latin typeface="Arial" pitchFamily="34" charset="0"/>
              </a:rPr>
              <a:t> anyway.</a:t>
            </a:r>
          </a:p>
          <a:p>
            <a:pPr algn="ctr">
              <a:buNone/>
            </a:pPr>
            <a:endParaRPr lang="en-US" sz="1800" dirty="0" smtClean="0">
              <a:latin typeface="Arial" pitchFamily="34" charset="0"/>
            </a:endParaRPr>
          </a:p>
          <a:p>
            <a:pPr algn="ctr">
              <a:buNone/>
            </a:pPr>
            <a:r>
              <a:rPr lang="en-US" sz="1800" dirty="0" smtClean="0">
                <a:latin typeface="Arial" pitchFamily="34" charset="0"/>
              </a:rPr>
              <a:t>Give the world the best you have and it may never be enough</a:t>
            </a:r>
          </a:p>
          <a:p>
            <a:pPr algn="ctr">
              <a:buNone/>
            </a:pPr>
            <a:r>
              <a:rPr lang="en-US" sz="1800" dirty="0" smtClean="0">
                <a:latin typeface="Arial" pitchFamily="34" charset="0"/>
              </a:rPr>
              <a:t>Give the world the </a:t>
            </a:r>
            <a:r>
              <a:rPr lang="en-US" sz="1800" b="1" u="sng" dirty="0" smtClean="0">
                <a:latin typeface="Arial" pitchFamily="34" charset="0"/>
              </a:rPr>
              <a:t>BEST</a:t>
            </a:r>
            <a:r>
              <a:rPr lang="en-US" sz="1800" dirty="0" smtClean="0">
                <a:latin typeface="Arial" pitchFamily="34" charset="0"/>
              </a:rPr>
              <a:t> you got anyway.</a:t>
            </a:r>
          </a:p>
          <a:p>
            <a:pPr algn="ctr">
              <a:buNone/>
            </a:pPr>
            <a:endParaRPr lang="en-US" sz="1800" dirty="0" smtClean="0">
              <a:latin typeface="Arial" pitchFamily="34" charset="0"/>
            </a:endParaRPr>
          </a:p>
          <a:p>
            <a:endParaRPr lang="en-US" sz="1800" dirty="0"/>
          </a:p>
        </p:txBody>
      </p:sp>
      <p:sp>
        <p:nvSpPr>
          <p:cNvPr id="3" name="Title 2"/>
          <p:cNvSpPr>
            <a:spLocks noGrp="1"/>
          </p:cNvSpPr>
          <p:nvPr>
            <p:ph type="title"/>
          </p:nvPr>
        </p:nvSpPr>
        <p:spPr/>
        <p:txBody>
          <a:bodyPr>
            <a:normAutofit/>
          </a:bodyPr>
          <a:lstStyle/>
          <a:p>
            <a:pPr algn="ctr"/>
            <a:r>
              <a:rPr lang="en-US" sz="2400" dirty="0" smtClean="0">
                <a:solidFill>
                  <a:schemeClr val="tx1"/>
                </a:solidFill>
                <a:latin typeface="Arial" pitchFamily="34" charset="0"/>
              </a:rPr>
              <a:t>WORDS TO LIVE BY! cont.</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US" sz="4400" dirty="0" smtClean="0">
                <a:latin typeface="Arial" pitchFamily="34" charset="0"/>
              </a:rPr>
              <a:t>You see, in the final analysis, it is between you and GOD</a:t>
            </a:r>
          </a:p>
          <a:p>
            <a:pPr algn="ctr">
              <a:buNone/>
            </a:pPr>
            <a:endParaRPr lang="en-US" sz="4400" dirty="0" smtClean="0">
              <a:latin typeface="Arial" pitchFamily="34" charset="0"/>
            </a:endParaRPr>
          </a:p>
          <a:p>
            <a:pPr algn="ctr">
              <a:buNone/>
            </a:pPr>
            <a:r>
              <a:rPr lang="en-US" sz="4400" dirty="0" smtClean="0">
                <a:latin typeface="Arial" pitchFamily="34" charset="0"/>
              </a:rPr>
              <a:t>It was </a:t>
            </a:r>
            <a:r>
              <a:rPr lang="en-US" sz="4400" b="1" u="sng" dirty="0" smtClean="0">
                <a:latin typeface="Arial" pitchFamily="34" charset="0"/>
              </a:rPr>
              <a:t>NEVER</a:t>
            </a:r>
            <a:r>
              <a:rPr lang="en-US" sz="4400" dirty="0" smtClean="0">
                <a:latin typeface="Arial" pitchFamily="34" charset="0"/>
              </a:rPr>
              <a:t> between you and them anyway.</a:t>
            </a:r>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sz="3200" b="1" dirty="0" smtClean="0">
                <a:latin typeface="Arial" pitchFamily="34" charset="0"/>
                <a:cs typeface="Arial" pitchFamily="34" charset="0"/>
              </a:rPr>
              <a:t>“You can’t Keep a Star from Shinning”</a:t>
            </a:r>
          </a:p>
          <a:p>
            <a:pPr>
              <a:buNone/>
            </a:pPr>
            <a:endParaRPr lang="en-US" dirty="0" smtClean="0"/>
          </a:p>
          <a:p>
            <a:pPr>
              <a:buNone/>
            </a:pPr>
            <a:endParaRPr lang="en-US" dirty="0"/>
          </a:p>
        </p:txBody>
      </p:sp>
      <p:sp>
        <p:nvSpPr>
          <p:cNvPr id="3" name="Title 2"/>
          <p:cNvSpPr>
            <a:spLocks noGrp="1"/>
          </p:cNvSpPr>
          <p:nvPr>
            <p:ph type="title"/>
          </p:nvPr>
        </p:nvSpPr>
        <p:spPr/>
        <p:txBody>
          <a:bodyPr/>
          <a:lstStyle/>
          <a:p>
            <a:pPr algn="ctr"/>
            <a:r>
              <a:rPr lang="en-US" dirty="0" smtClean="0">
                <a:solidFill>
                  <a:schemeClr val="tx1"/>
                </a:solidFill>
                <a:latin typeface="Arial" pitchFamily="34" charset="0"/>
                <a:cs typeface="Arial" pitchFamily="34" charset="0"/>
              </a:rPr>
              <a:t>????? QUESTIONS ????</a:t>
            </a:r>
            <a:endParaRPr lang="en-US" dirty="0">
              <a:solidFill>
                <a:schemeClr val="tx1"/>
              </a:solidFill>
              <a:latin typeface="Arial" pitchFamily="34" charset="0"/>
              <a:cs typeface="Arial" pitchFamily="34" charset="0"/>
            </a:endParaRPr>
          </a:p>
        </p:txBody>
      </p:sp>
      <p:pic>
        <p:nvPicPr>
          <p:cNvPr id="5" name="Picture 2" descr="C:\Users\ernestine.pratt\Desktop\Oes_Angel.gif"/>
          <p:cNvPicPr>
            <a:picLocks noChangeAspect="1" noChangeArrowheads="1" noCrop="1"/>
          </p:cNvPicPr>
          <p:nvPr/>
        </p:nvPicPr>
        <p:blipFill>
          <a:blip r:embed="rId3" cstate="print"/>
          <a:srcRect/>
          <a:stretch>
            <a:fillRect/>
          </a:stretch>
        </p:blipFill>
        <p:spPr bwMode="auto">
          <a:xfrm>
            <a:off x="2763362" y="2438400"/>
            <a:ext cx="4018438" cy="3200400"/>
          </a:xfrm>
          <a:prstGeom prst="rect">
            <a:avLst/>
          </a:prstGeom>
          <a:noFill/>
          <a:effectLst>
            <a:glow rad="101600">
              <a:srgbClr val="FF0000">
                <a:alpha val="60000"/>
              </a:srgbClr>
            </a:glow>
          </a:effec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951037"/>
            <a:ext cx="8229600" cy="4525963"/>
          </a:xfrm>
        </p:spPr>
        <p:txBody>
          <a:bodyPr>
            <a:normAutofit/>
          </a:bodyPr>
          <a:lstStyle/>
          <a:p>
            <a:pPr>
              <a:buBlip>
                <a:blip r:embed="rId3"/>
              </a:buBlip>
            </a:pPr>
            <a:r>
              <a:rPr lang="en-US" sz="2800" dirty="0" smtClean="0">
                <a:latin typeface="Arial" pitchFamily="34" charset="0"/>
                <a:cs typeface="Arial" pitchFamily="34" charset="0"/>
              </a:rPr>
              <a:t>The Order of Eastern Star has a spiritual appeal. </a:t>
            </a:r>
          </a:p>
          <a:p>
            <a:pPr>
              <a:buBlip>
                <a:blip r:embed="rId3"/>
              </a:buBlip>
            </a:pPr>
            <a:endParaRPr lang="en-US" sz="2800" dirty="0" smtClean="0">
              <a:latin typeface="Arial" pitchFamily="34" charset="0"/>
              <a:cs typeface="Arial" pitchFamily="34" charset="0"/>
            </a:endParaRPr>
          </a:p>
          <a:p>
            <a:pPr>
              <a:buBlip>
                <a:blip r:embed="rId3"/>
              </a:buBlip>
            </a:pPr>
            <a:r>
              <a:rPr lang="en-US" sz="2800" dirty="0" smtClean="0">
                <a:latin typeface="Arial" pitchFamily="34" charset="0"/>
                <a:cs typeface="Arial" pitchFamily="34" charset="0"/>
              </a:rPr>
              <a:t> All lessons are based on Biblical history.</a:t>
            </a:r>
          </a:p>
          <a:p>
            <a:pPr>
              <a:buBlip>
                <a:blip r:embed="rId3"/>
              </a:buBlip>
            </a:pPr>
            <a:endParaRPr lang="en-US" sz="2800" dirty="0" smtClean="0">
              <a:latin typeface="Arial" pitchFamily="34" charset="0"/>
              <a:cs typeface="Arial" pitchFamily="34" charset="0"/>
            </a:endParaRPr>
          </a:p>
          <a:p>
            <a:pPr>
              <a:buBlip>
                <a:blip r:embed="rId3"/>
              </a:buBlip>
            </a:pPr>
            <a:r>
              <a:rPr lang="en-US" sz="2800" dirty="0" smtClean="0">
                <a:latin typeface="Arial" pitchFamily="34" charset="0"/>
                <a:cs typeface="Arial" pitchFamily="34" charset="0"/>
              </a:rPr>
              <a:t>From our five pointed star we derive fidelity, constancy, loyalty, faith, and love. </a:t>
            </a:r>
            <a:endParaRPr lang="en-US" sz="2800" dirty="0" smtClean="0"/>
          </a:p>
          <a:p>
            <a:endParaRPr lang="en-US" sz="2800" dirty="0"/>
          </a:p>
        </p:txBody>
      </p:sp>
      <p:sp>
        <p:nvSpPr>
          <p:cNvPr id="4" name="Title 3"/>
          <p:cNvSpPr>
            <a:spLocks noGrp="1"/>
          </p:cNvSpPr>
          <p:nvPr>
            <p:ph type="title"/>
          </p:nvPr>
        </p:nvSpPr>
        <p:spPr/>
        <p:txBody>
          <a:bodyPr>
            <a:normAutofit/>
          </a:bodyPr>
          <a:lstStyle/>
          <a:p>
            <a:pPr algn="ctr"/>
            <a:r>
              <a:rPr lang="en-US" sz="2800" b="1" dirty="0" smtClean="0">
                <a:latin typeface="Arial" pitchFamily="34" charset="0"/>
                <a:cs typeface="Arial" pitchFamily="34" charset="0"/>
              </a:rPr>
              <a:t>ORDER OF THE EASTERN STARS</a:t>
            </a:r>
            <a:endParaRPr lang="en-US" sz="2800" b="1" dirty="0">
              <a:latin typeface="Arial" pitchFamily="34" charset="0"/>
              <a:cs typeface="Arial" pitchFamily="34" charset="0"/>
            </a:endParaRPr>
          </a:p>
        </p:txBody>
      </p:sp>
      <p:pic>
        <p:nvPicPr>
          <p:cNvPr id="6" name="Picture 12" descr="pastmatronoes"/>
          <p:cNvPicPr>
            <a:picLocks noChangeAspect="1" noChangeArrowheads="1"/>
          </p:cNvPicPr>
          <p:nvPr/>
        </p:nvPicPr>
        <p:blipFill>
          <a:blip r:embed="rId4" cstate="print"/>
          <a:srcRect/>
          <a:stretch>
            <a:fillRect/>
          </a:stretch>
        </p:blipFill>
        <p:spPr bwMode="auto">
          <a:xfrm>
            <a:off x="533400" y="457200"/>
            <a:ext cx="914400" cy="914400"/>
          </a:xfrm>
          <a:prstGeom prst="rect">
            <a:avLst/>
          </a:prstGeom>
          <a:noFill/>
          <a:ln w="9525">
            <a:noFill/>
            <a:miter lim="800000"/>
            <a:headEnd/>
            <a:tailEnd/>
          </a:ln>
        </p:spPr>
      </p:pic>
      <p:pic>
        <p:nvPicPr>
          <p:cNvPr id="7" name="Picture 13" descr="pastpatronoes"/>
          <p:cNvPicPr>
            <a:picLocks noChangeAspect="1" noChangeArrowheads="1"/>
          </p:cNvPicPr>
          <p:nvPr/>
        </p:nvPicPr>
        <p:blipFill>
          <a:blip r:embed="rId5" cstate="print"/>
          <a:srcRect/>
          <a:stretch>
            <a:fillRect/>
          </a:stretch>
        </p:blipFill>
        <p:spPr bwMode="auto">
          <a:xfrm>
            <a:off x="7696200" y="381000"/>
            <a:ext cx="9144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normAutofit/>
          </a:bodyPr>
          <a:lstStyle/>
          <a:p>
            <a:pPr>
              <a:buBlip>
                <a:blip r:embed="rId3"/>
              </a:buBlip>
            </a:pPr>
            <a:r>
              <a:rPr lang="en-US" sz="2400" dirty="0" smtClean="0">
                <a:solidFill>
                  <a:schemeClr val="bg1"/>
                </a:solidFill>
                <a:latin typeface="Arial" pitchFamily="34" charset="0"/>
              </a:rPr>
              <a:t>The Order of the Eastern Star is an adoptive rite of Freemasonry with teachings based on the Bible</a:t>
            </a:r>
          </a:p>
          <a:p>
            <a:pPr>
              <a:buBlip>
                <a:blip r:embed="rId3"/>
              </a:buBlip>
            </a:pPr>
            <a:endParaRPr lang="en-US" sz="2400" dirty="0" smtClean="0">
              <a:solidFill>
                <a:schemeClr val="bg1"/>
              </a:solidFill>
              <a:latin typeface="Arial" pitchFamily="34" charset="0"/>
            </a:endParaRPr>
          </a:p>
          <a:p>
            <a:pPr>
              <a:buBlip>
                <a:blip r:embed="rId3"/>
              </a:buBlip>
            </a:pPr>
            <a:endParaRPr lang="en-US" sz="2400" dirty="0" smtClean="0">
              <a:solidFill>
                <a:schemeClr val="bg1"/>
              </a:solidFill>
              <a:latin typeface="Arial" pitchFamily="34" charset="0"/>
            </a:endParaRPr>
          </a:p>
          <a:p>
            <a:pPr>
              <a:buBlip>
                <a:blip r:embed="rId3"/>
              </a:buBlip>
            </a:pPr>
            <a:r>
              <a:rPr lang="en-US" sz="2400" dirty="0" smtClean="0">
                <a:solidFill>
                  <a:schemeClr val="bg1"/>
                </a:solidFill>
                <a:latin typeface="Arial" pitchFamily="34" charset="0"/>
              </a:rPr>
              <a:t>The founder of OES was Dr. Robert Morris</a:t>
            </a:r>
          </a:p>
          <a:p>
            <a:pPr>
              <a:buBlip>
                <a:blip r:embed="rId3"/>
              </a:buBlip>
            </a:pPr>
            <a:endParaRPr lang="en-US" sz="2400" dirty="0" smtClean="0">
              <a:solidFill>
                <a:schemeClr val="bg1"/>
              </a:solidFill>
              <a:latin typeface="Arial" pitchFamily="34" charset="0"/>
            </a:endParaRPr>
          </a:p>
          <a:p>
            <a:pPr>
              <a:buBlip>
                <a:blip r:embed="rId3"/>
              </a:buBlip>
            </a:pPr>
            <a:endParaRPr lang="en-US" sz="2400" dirty="0" smtClean="0">
              <a:solidFill>
                <a:schemeClr val="bg1"/>
              </a:solidFill>
              <a:latin typeface="Arial" pitchFamily="34" charset="0"/>
            </a:endParaRPr>
          </a:p>
          <a:p>
            <a:pPr>
              <a:buBlip>
                <a:blip r:embed="rId3"/>
              </a:buBlip>
            </a:pPr>
            <a:endParaRPr lang="en-US" sz="2400" dirty="0">
              <a:solidFill>
                <a:schemeClr val="bg1"/>
              </a:solidFill>
              <a:latin typeface="Arial" pitchFamily="34" charset="0"/>
            </a:endParaRPr>
          </a:p>
          <a:p>
            <a:pPr>
              <a:buBlip>
                <a:blip r:embed="rId3"/>
              </a:buBlip>
            </a:pPr>
            <a:r>
              <a:rPr lang="en-US" sz="2400" dirty="0" smtClean="0">
                <a:solidFill>
                  <a:schemeClr val="bg1"/>
                </a:solidFill>
                <a:latin typeface="Arial" pitchFamily="34" charset="0"/>
              </a:rPr>
              <a:t>The first Grand Chapter was organized in Michigan in 1867.  </a:t>
            </a:r>
            <a:endParaRPr lang="en-US" sz="2400" dirty="0" smtClean="0">
              <a:solidFill>
                <a:schemeClr val="bg1"/>
              </a:solidFill>
            </a:endParaRPr>
          </a:p>
          <a:p>
            <a:pPr>
              <a:buBlip>
                <a:blip r:embed="rId3"/>
              </a:buBlip>
            </a:pPr>
            <a:endParaRPr lang="en-US" sz="2400" dirty="0" smtClean="0">
              <a:solidFill>
                <a:schemeClr val="bg1"/>
              </a:solidFill>
              <a:latin typeface="Arial" pitchFamily="34" charset="0"/>
            </a:endParaRPr>
          </a:p>
          <a:p>
            <a:pPr>
              <a:buBlip>
                <a:blip r:embed="rId3"/>
              </a:buBlip>
            </a:pPr>
            <a:endParaRPr lang="en-US" sz="2400" dirty="0"/>
          </a:p>
        </p:txBody>
      </p:sp>
      <p:sp>
        <p:nvSpPr>
          <p:cNvPr id="9" name="Title 8"/>
          <p:cNvSpPr>
            <a:spLocks noGrp="1"/>
          </p:cNvSpPr>
          <p:nvPr>
            <p:ph type="title"/>
          </p:nvPr>
        </p:nvSpPr>
        <p:spPr/>
        <p:txBody>
          <a:bodyPr>
            <a:noAutofit/>
          </a:bodyPr>
          <a:lstStyle/>
          <a:p>
            <a:pPr algn="ctr"/>
            <a:r>
              <a:rPr lang="en-US" sz="2800" b="1" dirty="0" smtClean="0">
                <a:solidFill>
                  <a:schemeClr val="bg1"/>
                </a:solidFill>
                <a:latin typeface="Arial" pitchFamily="34" charset="0"/>
              </a:rPr>
              <a:t>ORIGIN AND GENERAL HISTORY OF THE ADOPTIVE RITE</a:t>
            </a:r>
            <a:br>
              <a:rPr lang="en-US" sz="2800" b="1" dirty="0" smtClean="0">
                <a:solidFill>
                  <a:schemeClr val="bg1"/>
                </a:solidFill>
                <a:latin typeface="Arial" pitchFamily="34" charset="0"/>
              </a:rPr>
            </a:br>
            <a:endParaRPr lang="en-US" sz="2800" dirty="0">
              <a:solidFill>
                <a:schemeClr val="bg1"/>
              </a:solidFill>
            </a:endParaRPr>
          </a:p>
        </p:txBody>
      </p:sp>
      <p:pic>
        <p:nvPicPr>
          <p:cNvPr id="12" name="Picture 3" descr="FounderRM"/>
          <p:cNvPicPr>
            <a:picLocks noChangeAspect="1" noChangeArrowheads="1"/>
          </p:cNvPicPr>
          <p:nvPr/>
        </p:nvPicPr>
        <p:blipFill>
          <a:blip r:embed="rId4" cstate="print"/>
          <a:srcRect/>
          <a:stretch>
            <a:fillRect/>
          </a:stretch>
        </p:blipFill>
        <p:spPr bwMode="auto">
          <a:xfrm>
            <a:off x="7162800" y="2630425"/>
            <a:ext cx="1371600" cy="1865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8637"/>
            <a:ext cx="8229600" cy="4525963"/>
          </a:xfrm>
        </p:spPr>
        <p:txBody>
          <a:bodyPr>
            <a:noAutofit/>
          </a:bodyPr>
          <a:lstStyle/>
          <a:p>
            <a:pPr marL="342900" lvl="4" indent="-342900">
              <a:buBlip>
                <a:blip r:embed="rId3"/>
              </a:buBlip>
            </a:pPr>
            <a:r>
              <a:rPr lang="en-US" dirty="0" smtClean="0">
                <a:solidFill>
                  <a:schemeClr val="bg1"/>
                </a:solidFill>
                <a:latin typeface="Arial" pitchFamily="34" charset="0"/>
              </a:rPr>
              <a:t>Members must be eighteen years or older and either Master Masons in good standing or properly related to a Master Mason in good standing.</a:t>
            </a:r>
          </a:p>
          <a:p>
            <a:pPr marL="342900" lvl="4" indent="-342900">
              <a:buBlip>
                <a:blip r:embed="rId3"/>
              </a:buBlip>
            </a:pPr>
            <a:endParaRPr lang="en-US" dirty="0" smtClean="0">
              <a:solidFill>
                <a:schemeClr val="bg1"/>
              </a:solidFill>
              <a:latin typeface="Arial" pitchFamily="34" charset="0"/>
            </a:endParaRPr>
          </a:p>
          <a:p>
            <a:pPr marL="342900" lvl="4" indent="-342900">
              <a:buBlip>
                <a:blip r:embed="rId3"/>
              </a:buBlip>
            </a:pPr>
            <a:r>
              <a:rPr lang="en-US" dirty="0" smtClean="0">
                <a:solidFill>
                  <a:schemeClr val="bg1"/>
                </a:solidFill>
                <a:latin typeface="Arial" pitchFamily="34" charset="0"/>
              </a:rPr>
              <a:t>The latter category includes wives; widows; sisters; daughters; mothers; granddaughters; step-mothers; step daughters; step-sisters; and half-sisters. </a:t>
            </a:r>
          </a:p>
          <a:p>
            <a:pPr marL="342900" lvl="4" indent="-342900">
              <a:buBlip>
                <a:blip r:embed="rId3"/>
              </a:buBlip>
            </a:pPr>
            <a:endParaRPr lang="en-US" dirty="0" smtClean="0">
              <a:solidFill>
                <a:schemeClr val="bg1"/>
              </a:solidFill>
              <a:latin typeface="Arial" pitchFamily="34" charset="0"/>
            </a:endParaRPr>
          </a:p>
          <a:p>
            <a:pPr marL="342900" lvl="4" indent="-342900">
              <a:buBlip>
                <a:blip r:embed="rId3"/>
              </a:buBlip>
            </a:pPr>
            <a:r>
              <a:rPr lang="en-US" dirty="0" smtClean="0">
                <a:solidFill>
                  <a:schemeClr val="bg1"/>
                </a:solidFill>
                <a:latin typeface="Arial" pitchFamily="34" charset="0"/>
              </a:rPr>
              <a:t>Each chapter has eighteen officers, some elected and others appointed. Two offices are specifically male (Patron and Associate Patron) while nine offices are specifically female (including Matron and Associate Matron). </a:t>
            </a:r>
            <a:endParaRPr lang="en-US" dirty="0">
              <a:solidFill>
                <a:schemeClr val="bg1"/>
              </a:solidFill>
            </a:endParaRPr>
          </a:p>
        </p:txBody>
      </p:sp>
      <p:sp>
        <p:nvSpPr>
          <p:cNvPr id="2" name="Title 1"/>
          <p:cNvSpPr>
            <a:spLocks noGrp="1"/>
          </p:cNvSpPr>
          <p:nvPr>
            <p:ph type="title"/>
          </p:nvPr>
        </p:nvSpPr>
        <p:spPr/>
        <p:txBody>
          <a:bodyPr>
            <a:normAutofit/>
          </a:bodyPr>
          <a:lstStyle/>
          <a:p>
            <a:pPr algn="ctr"/>
            <a:r>
              <a:rPr lang="en-US" sz="3200" b="1" dirty="0" smtClean="0">
                <a:solidFill>
                  <a:schemeClr val="bg1"/>
                </a:solidFill>
              </a:rPr>
              <a:t>ORIGIN AND GENERAL HISTORY OF THE ADOPTIVE RITE cont.</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2437"/>
            <a:ext cx="8229600" cy="4525963"/>
          </a:xfrm>
        </p:spPr>
        <p:txBody>
          <a:bodyPr>
            <a:normAutofit/>
          </a:bodyPr>
          <a:lstStyle/>
          <a:p>
            <a:pPr>
              <a:buBlip>
                <a:blip r:embed="rId3"/>
              </a:buBlip>
            </a:pPr>
            <a:r>
              <a:rPr lang="en-US" sz="2800" dirty="0" smtClean="0">
                <a:solidFill>
                  <a:schemeClr val="bg1"/>
                </a:solidFill>
                <a:latin typeface="Arial" pitchFamily="34" charset="0"/>
              </a:rPr>
              <a:t>Each chapter retains the right to decide who shall be a member of the organization. </a:t>
            </a:r>
          </a:p>
          <a:p>
            <a:pPr>
              <a:buBlip>
                <a:blip r:embed="rId3"/>
              </a:buBlip>
            </a:pPr>
            <a:endParaRPr lang="en-US" sz="2800" dirty="0">
              <a:solidFill>
                <a:schemeClr val="bg1"/>
              </a:solidFill>
              <a:latin typeface="Arial" pitchFamily="34" charset="0"/>
            </a:endParaRPr>
          </a:p>
          <a:p>
            <a:pPr>
              <a:buBlip>
                <a:blip r:embed="rId3"/>
              </a:buBlip>
            </a:pPr>
            <a:r>
              <a:rPr lang="en-US" sz="2800" dirty="0" smtClean="0">
                <a:solidFill>
                  <a:schemeClr val="bg1"/>
                </a:solidFill>
                <a:latin typeface="Arial" pitchFamily="34" charset="0"/>
              </a:rPr>
              <a:t>The successful candidate must profess a belief in a Supreme Being</a:t>
            </a:r>
          </a:p>
          <a:p>
            <a:pPr>
              <a:buBlip>
                <a:blip r:embed="rId3"/>
              </a:buBlip>
            </a:pPr>
            <a:endParaRPr lang="en-US" sz="2800" dirty="0" smtClean="0">
              <a:solidFill>
                <a:schemeClr val="bg1"/>
              </a:solidFill>
              <a:latin typeface="Arial" pitchFamily="34" charset="0"/>
            </a:endParaRPr>
          </a:p>
          <a:p>
            <a:pPr>
              <a:buBlip>
                <a:blip r:embed="rId3"/>
              </a:buBlip>
            </a:pPr>
            <a:r>
              <a:rPr lang="en-US" sz="2800" dirty="0" smtClean="0">
                <a:solidFill>
                  <a:schemeClr val="bg1"/>
                </a:solidFill>
                <a:latin typeface="Arial" pitchFamily="34" charset="0"/>
              </a:rPr>
              <a:t>Initiated in five degrees, which are conferred in one ceremony. </a:t>
            </a:r>
          </a:p>
          <a:p>
            <a:pPr>
              <a:buBlip>
                <a:blip r:embed="rId3"/>
              </a:buBlip>
            </a:pPr>
            <a:endParaRPr lang="en-US" sz="2800" dirty="0">
              <a:solidFill>
                <a:schemeClr val="bg1"/>
              </a:solidFill>
            </a:endParaRPr>
          </a:p>
        </p:txBody>
      </p:sp>
      <p:sp>
        <p:nvSpPr>
          <p:cNvPr id="2" name="Title 1"/>
          <p:cNvSpPr>
            <a:spLocks noGrp="1"/>
          </p:cNvSpPr>
          <p:nvPr>
            <p:ph type="title"/>
          </p:nvPr>
        </p:nvSpPr>
        <p:spPr/>
        <p:txBody>
          <a:bodyPr>
            <a:normAutofit/>
          </a:bodyPr>
          <a:lstStyle/>
          <a:p>
            <a:pPr algn="ctr"/>
            <a:r>
              <a:rPr lang="en-US" sz="3200" b="1" dirty="0" smtClean="0">
                <a:solidFill>
                  <a:schemeClr val="bg1"/>
                </a:solidFill>
              </a:rPr>
              <a:t>ORIGIN AND GENERAL HISTORY OF THE ADOPTIVE RITE cont.</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2437"/>
            <a:ext cx="8229600" cy="4525963"/>
          </a:xfrm>
        </p:spPr>
        <p:txBody>
          <a:bodyPr>
            <a:noAutofit/>
          </a:bodyPr>
          <a:lstStyle/>
          <a:p>
            <a:pPr>
              <a:buBlip>
                <a:blip r:embed="rId3"/>
              </a:buBlip>
            </a:pPr>
            <a:r>
              <a:rPr lang="en-US" sz="2400" dirty="0" smtClean="0">
                <a:latin typeface="Arial" pitchFamily="34" charset="0"/>
              </a:rPr>
              <a:t>Thornton Andrew Jackson received the several degrees of the Rite of Adoption of the Order of the Eastern Star from Brother C.B. Case</a:t>
            </a:r>
          </a:p>
          <a:p>
            <a:pPr>
              <a:buBlip>
                <a:blip r:embed="rId3"/>
              </a:buBlip>
            </a:pPr>
            <a:endParaRPr lang="en-US" sz="2400" dirty="0" smtClean="0">
              <a:latin typeface="Arial" pitchFamily="34" charset="0"/>
            </a:endParaRPr>
          </a:p>
          <a:p>
            <a:pPr>
              <a:buBlip>
                <a:blip r:embed="rId3"/>
              </a:buBlip>
            </a:pPr>
            <a:r>
              <a:rPr lang="en-US" sz="2400" dirty="0" smtClean="0">
                <a:latin typeface="Arial" pitchFamily="34" charset="0"/>
              </a:rPr>
              <a:t>On December 1, 1874, Queen Esther Chapter No. 1, Order of the Eastern Star, was established</a:t>
            </a:r>
          </a:p>
          <a:p>
            <a:pPr>
              <a:buBlip>
                <a:blip r:embed="rId3"/>
              </a:buBlip>
            </a:pPr>
            <a:endParaRPr lang="en-US" sz="2400" dirty="0" smtClean="0">
              <a:latin typeface="Arial" pitchFamily="34" charset="0"/>
            </a:endParaRPr>
          </a:p>
          <a:p>
            <a:pPr>
              <a:buBlip>
                <a:blip r:embed="rId3"/>
              </a:buBlip>
            </a:pPr>
            <a:r>
              <a:rPr lang="en-US" sz="2400" dirty="0" smtClean="0">
                <a:latin typeface="Arial" pitchFamily="34" charset="0"/>
              </a:rPr>
              <a:t>On April 28, 1890, Queen of Sheba Chapter No. 3 and on October 20, 1890, Gethsemane Chapter No. 4, Order of the Eastern Star was established</a:t>
            </a:r>
            <a:endParaRPr lang="en-US" sz="2400" dirty="0"/>
          </a:p>
        </p:txBody>
      </p:sp>
      <p:sp>
        <p:nvSpPr>
          <p:cNvPr id="2" name="Title 1"/>
          <p:cNvSpPr>
            <a:spLocks noGrp="1"/>
          </p:cNvSpPr>
          <p:nvPr>
            <p:ph type="title"/>
          </p:nvPr>
        </p:nvSpPr>
        <p:spPr>
          <a:xfrm>
            <a:off x="228600" y="274638"/>
            <a:ext cx="8229600" cy="1143000"/>
          </a:xfrm>
        </p:spPr>
        <p:txBody>
          <a:bodyPr>
            <a:normAutofit/>
          </a:bodyPr>
          <a:lstStyle/>
          <a:p>
            <a:r>
              <a:rPr lang="en-US" sz="2400" b="1" dirty="0" smtClean="0">
                <a:latin typeface="Arial" pitchFamily="34" charset="0"/>
              </a:rPr>
              <a:t>ORIGIN AND HISTORY OF THE ADOPTIVE </a:t>
            </a:r>
            <a:br>
              <a:rPr lang="en-US" sz="2400" b="1" dirty="0" smtClean="0">
                <a:latin typeface="Arial" pitchFamily="34" charset="0"/>
              </a:rPr>
            </a:br>
            <a:r>
              <a:rPr lang="en-US" sz="2400" b="1" dirty="0" smtClean="0">
                <a:latin typeface="Arial" pitchFamily="34" charset="0"/>
              </a:rPr>
              <a:t>RITE AMONG BLACK WOMEN.</a:t>
            </a:r>
            <a:endParaRPr lang="en-US" sz="2400" dirty="0"/>
          </a:p>
        </p:txBody>
      </p:sp>
      <p:pic>
        <p:nvPicPr>
          <p:cNvPr id="4" name="Picture 3" descr="thorton"/>
          <p:cNvPicPr>
            <a:picLocks noChangeAspect="1" noChangeArrowheads="1"/>
          </p:cNvPicPr>
          <p:nvPr/>
        </p:nvPicPr>
        <p:blipFill>
          <a:blip r:embed="rId4" cstate="print"/>
          <a:srcRect/>
          <a:stretch>
            <a:fillRect/>
          </a:stretch>
        </p:blipFill>
        <p:spPr bwMode="auto">
          <a:xfrm>
            <a:off x="7696200" y="304800"/>
            <a:ext cx="1073261" cy="11207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ctr">
              <a:buNone/>
            </a:pPr>
            <a:endParaRPr lang="en-US" dirty="0" smtClean="0">
              <a:latin typeface="Arial" pitchFamily="34" charset="0"/>
              <a:cs typeface="Arial" pitchFamily="34" charset="0"/>
            </a:endParaRPr>
          </a:p>
          <a:p>
            <a:pPr algn="ctr">
              <a:buNone/>
            </a:pPr>
            <a:r>
              <a:rPr lang="en-US" dirty="0" smtClean="0">
                <a:latin typeface="Arial" pitchFamily="34" charset="0"/>
                <a:cs typeface="Times New Roman" pitchFamily="18" charset="0"/>
              </a:rPr>
              <a:t>ADAH-HONOR</a:t>
            </a:r>
          </a:p>
          <a:p>
            <a:pPr algn="ctr">
              <a:buNone/>
            </a:pPr>
            <a:r>
              <a:rPr lang="en-US" dirty="0" smtClean="0">
                <a:latin typeface="Arial" pitchFamily="34" charset="0"/>
                <a:cs typeface="Times New Roman" pitchFamily="18" charset="0"/>
              </a:rPr>
              <a:t> </a:t>
            </a:r>
          </a:p>
          <a:p>
            <a:pPr algn="ctr">
              <a:buNone/>
            </a:pPr>
            <a:r>
              <a:rPr lang="en-US" dirty="0" smtClean="0">
                <a:latin typeface="Arial" pitchFamily="34" charset="0"/>
                <a:cs typeface="Times New Roman" pitchFamily="18" charset="0"/>
              </a:rPr>
              <a:t>RUTH-FELLOWSHIP</a:t>
            </a:r>
          </a:p>
          <a:p>
            <a:pPr algn="ctr">
              <a:buNone/>
            </a:pPr>
            <a:r>
              <a:rPr lang="en-US" dirty="0" smtClean="0">
                <a:latin typeface="Arial" pitchFamily="34" charset="0"/>
                <a:cs typeface="Times New Roman" pitchFamily="18" charset="0"/>
              </a:rPr>
              <a:t> </a:t>
            </a:r>
          </a:p>
          <a:p>
            <a:pPr algn="ctr">
              <a:buNone/>
            </a:pPr>
            <a:r>
              <a:rPr lang="en-US" dirty="0" smtClean="0">
                <a:latin typeface="Arial" pitchFamily="34" charset="0"/>
                <a:cs typeface="Times New Roman" pitchFamily="18" charset="0"/>
              </a:rPr>
              <a:t>ESTHER-COURAGE</a:t>
            </a:r>
          </a:p>
          <a:p>
            <a:pPr algn="ctr">
              <a:buNone/>
            </a:pPr>
            <a:endParaRPr lang="en-US" dirty="0" smtClean="0">
              <a:latin typeface="Arial" pitchFamily="34" charset="0"/>
              <a:cs typeface="Times New Roman" pitchFamily="18" charset="0"/>
            </a:endParaRPr>
          </a:p>
          <a:p>
            <a:pPr algn="ctr">
              <a:buNone/>
            </a:pPr>
            <a:r>
              <a:rPr lang="en-US" dirty="0" smtClean="0">
                <a:latin typeface="Arial" pitchFamily="34" charset="0"/>
                <a:cs typeface="Times New Roman" pitchFamily="18" charset="0"/>
              </a:rPr>
              <a:t>MARTHA-FAITH</a:t>
            </a:r>
          </a:p>
          <a:p>
            <a:pPr algn="ctr">
              <a:buNone/>
            </a:pPr>
            <a:endParaRPr lang="en-US" dirty="0" smtClean="0">
              <a:latin typeface="Arial" pitchFamily="34" charset="0"/>
              <a:cs typeface="Times New Roman" pitchFamily="18" charset="0"/>
            </a:endParaRPr>
          </a:p>
          <a:p>
            <a:pPr algn="ctr">
              <a:buNone/>
            </a:pPr>
            <a:r>
              <a:rPr lang="en-US" dirty="0" smtClean="0">
                <a:latin typeface="Arial" pitchFamily="34" charset="0"/>
                <a:cs typeface="Times New Roman" pitchFamily="18" charset="0"/>
              </a:rPr>
              <a:t>ELECTA-LOVE</a:t>
            </a:r>
            <a:endParaRPr lang="en-US" dirty="0"/>
          </a:p>
        </p:txBody>
      </p:sp>
      <p:sp>
        <p:nvSpPr>
          <p:cNvPr id="2" name="Title 1"/>
          <p:cNvSpPr>
            <a:spLocks noGrp="1"/>
          </p:cNvSpPr>
          <p:nvPr>
            <p:ph type="title"/>
          </p:nvPr>
        </p:nvSpPr>
        <p:spPr/>
        <p:txBody>
          <a:bodyPr>
            <a:normAutofit/>
          </a:bodyPr>
          <a:lstStyle/>
          <a:p>
            <a:r>
              <a:rPr lang="en-US" sz="3600" dirty="0" smtClean="0">
                <a:latin typeface="Arial" pitchFamily="34" charset="0"/>
                <a:cs typeface="Times New Roman" pitchFamily="18" charset="0"/>
              </a:rPr>
              <a:t>FIVE HEROINES</a:t>
            </a:r>
            <a:endParaRPr lang="en-US" sz="3600" dirty="0"/>
          </a:p>
        </p:txBody>
      </p:sp>
      <p:pic>
        <p:nvPicPr>
          <p:cNvPr id="4" name="Picture 6" descr="electascup"/>
          <p:cNvPicPr>
            <a:picLocks noChangeAspect="1" noChangeArrowheads="1"/>
          </p:cNvPicPr>
          <p:nvPr/>
        </p:nvPicPr>
        <p:blipFill>
          <a:blip r:embed="rId3" cstate="print"/>
          <a:srcRect/>
          <a:stretch>
            <a:fillRect/>
          </a:stretch>
        </p:blipFill>
        <p:spPr bwMode="auto">
          <a:xfrm>
            <a:off x="1981200" y="5181600"/>
            <a:ext cx="269230" cy="739775"/>
          </a:xfrm>
          <a:prstGeom prst="rect">
            <a:avLst/>
          </a:prstGeom>
          <a:noFill/>
          <a:ln w="9525">
            <a:noFill/>
            <a:miter lim="800000"/>
            <a:headEnd/>
            <a:tailEnd/>
          </a:ln>
        </p:spPr>
      </p:pic>
      <p:pic>
        <p:nvPicPr>
          <p:cNvPr id="5" name="Picture 4" descr="adahssword"/>
          <p:cNvPicPr>
            <a:picLocks noChangeAspect="1" noChangeArrowheads="1"/>
          </p:cNvPicPr>
          <p:nvPr/>
        </p:nvPicPr>
        <p:blipFill>
          <a:blip r:embed="rId4" cstate="print"/>
          <a:srcRect/>
          <a:stretch>
            <a:fillRect/>
          </a:stretch>
        </p:blipFill>
        <p:spPr bwMode="auto">
          <a:xfrm>
            <a:off x="2057400" y="1828800"/>
            <a:ext cx="533400" cy="684998"/>
          </a:xfrm>
          <a:prstGeom prst="rect">
            <a:avLst/>
          </a:prstGeom>
          <a:noFill/>
          <a:ln w="9525">
            <a:noFill/>
            <a:miter lim="800000"/>
            <a:headEnd/>
            <a:tailEnd/>
          </a:ln>
        </p:spPr>
      </p:pic>
      <p:pic>
        <p:nvPicPr>
          <p:cNvPr id="6" name="Picture 7" descr="brokencolumn"/>
          <p:cNvPicPr>
            <a:picLocks noChangeAspect="1" noChangeArrowheads="1"/>
          </p:cNvPicPr>
          <p:nvPr/>
        </p:nvPicPr>
        <p:blipFill>
          <a:blip r:embed="rId5" cstate="print"/>
          <a:srcRect/>
          <a:stretch>
            <a:fillRect/>
          </a:stretch>
        </p:blipFill>
        <p:spPr bwMode="auto">
          <a:xfrm>
            <a:off x="6781800" y="4267200"/>
            <a:ext cx="345632" cy="739775"/>
          </a:xfrm>
          <a:prstGeom prst="rect">
            <a:avLst/>
          </a:prstGeom>
          <a:noFill/>
          <a:ln w="9525">
            <a:noFill/>
            <a:miter lim="800000"/>
            <a:headEnd/>
            <a:tailEnd/>
          </a:ln>
        </p:spPr>
      </p:pic>
      <p:pic>
        <p:nvPicPr>
          <p:cNvPr id="7" name="Picture 5" descr="wheat"/>
          <p:cNvPicPr>
            <a:picLocks noChangeAspect="1" noChangeArrowheads="1"/>
          </p:cNvPicPr>
          <p:nvPr/>
        </p:nvPicPr>
        <p:blipFill>
          <a:blip r:embed="rId6" cstate="print"/>
          <a:srcRect/>
          <a:stretch>
            <a:fillRect/>
          </a:stretch>
        </p:blipFill>
        <p:spPr bwMode="auto">
          <a:xfrm>
            <a:off x="6858000" y="2667000"/>
            <a:ext cx="482059" cy="715464"/>
          </a:xfrm>
          <a:prstGeom prst="rect">
            <a:avLst/>
          </a:prstGeom>
          <a:noFill/>
          <a:ln w="9525">
            <a:noFill/>
            <a:miter lim="800000"/>
            <a:headEnd/>
            <a:tailEnd/>
          </a:ln>
        </p:spPr>
      </p:pic>
      <p:pic>
        <p:nvPicPr>
          <p:cNvPr id="8" name="Picture 8" descr="crown"/>
          <p:cNvPicPr>
            <a:picLocks noChangeAspect="1" noChangeArrowheads="1"/>
          </p:cNvPicPr>
          <p:nvPr/>
        </p:nvPicPr>
        <p:blipFill>
          <a:blip r:embed="rId7" cstate="print"/>
          <a:srcRect/>
          <a:stretch>
            <a:fillRect/>
          </a:stretch>
        </p:blipFill>
        <p:spPr bwMode="auto">
          <a:xfrm>
            <a:off x="1905000" y="3581400"/>
            <a:ext cx="599607"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229600" cy="4525963"/>
          </a:xfrm>
        </p:spPr>
        <p:txBody>
          <a:bodyPr>
            <a:normAutofit fontScale="70000" lnSpcReduction="20000"/>
          </a:bodyPr>
          <a:lstStyle/>
          <a:p>
            <a:pPr algn="ctr">
              <a:lnSpc>
                <a:spcPct val="90000"/>
              </a:lnSpc>
              <a:buNone/>
            </a:pPr>
            <a:r>
              <a:rPr lang="en-US" sz="2900" dirty="0" smtClean="0">
                <a:latin typeface="Arial" pitchFamily="34" charset="0"/>
              </a:rPr>
              <a:t>The Five (5) degrees of the OES are founded on the Holy</a:t>
            </a:r>
          </a:p>
          <a:p>
            <a:pPr algn="ctr">
              <a:lnSpc>
                <a:spcPct val="90000"/>
              </a:lnSpc>
              <a:buNone/>
            </a:pPr>
            <a:r>
              <a:rPr lang="en-US" sz="2900" dirty="0" smtClean="0">
                <a:latin typeface="Arial" pitchFamily="34" charset="0"/>
              </a:rPr>
              <a:t>Scriptures.  </a:t>
            </a:r>
            <a:endParaRPr lang="en-US" dirty="0" smtClean="0">
              <a:latin typeface="Arial" pitchFamily="34" charset="0"/>
            </a:endParaRPr>
          </a:p>
          <a:p>
            <a:pPr>
              <a:lnSpc>
                <a:spcPct val="90000"/>
              </a:lnSpc>
              <a:buNone/>
            </a:pPr>
            <a:r>
              <a:rPr lang="en-US" dirty="0" smtClean="0">
                <a:latin typeface="Arial" pitchFamily="34" charset="0"/>
              </a:rPr>
              <a:t>	</a:t>
            </a:r>
            <a:r>
              <a:rPr lang="en-US" b="1" dirty="0" smtClean="0">
                <a:latin typeface="Arial" pitchFamily="34" charset="0"/>
              </a:rPr>
              <a:t> ELECTA 	 </a:t>
            </a:r>
            <a:r>
              <a:rPr lang="en-US" b="1" dirty="0">
                <a:latin typeface="Arial" pitchFamily="34" charset="0"/>
              </a:rPr>
              <a:t> </a:t>
            </a:r>
            <a:r>
              <a:rPr lang="en-US" b="1" dirty="0" smtClean="0">
                <a:latin typeface="Arial" pitchFamily="34" charset="0"/>
              </a:rPr>
              <a:t>   				 	 ADAH</a:t>
            </a:r>
            <a:endParaRPr lang="en-US" dirty="0" smtClean="0">
              <a:latin typeface="Arial" pitchFamily="34" charset="0"/>
            </a:endParaRPr>
          </a:p>
          <a:p>
            <a:pPr>
              <a:lnSpc>
                <a:spcPct val="90000"/>
              </a:lnSpc>
              <a:buNone/>
            </a:pPr>
            <a:endParaRPr lang="en-US" dirty="0" smtClean="0">
              <a:latin typeface="Arial" pitchFamily="34" charset="0"/>
            </a:endParaRPr>
          </a:p>
          <a:p>
            <a:pPr>
              <a:lnSpc>
                <a:spcPct val="90000"/>
              </a:lnSpc>
              <a:buNone/>
            </a:pPr>
            <a:r>
              <a:rPr lang="en-US" dirty="0" smtClean="0">
                <a:latin typeface="Arial" pitchFamily="34" charset="0"/>
              </a:rPr>
              <a:t>						</a:t>
            </a:r>
          </a:p>
          <a:p>
            <a:pPr lvl="8">
              <a:lnSpc>
                <a:spcPct val="90000"/>
              </a:lnSpc>
              <a:buNone/>
            </a:pPr>
            <a:endParaRPr lang="en-US" dirty="0" smtClean="0">
              <a:latin typeface="Arial" pitchFamily="34" charset="0"/>
            </a:endParaRPr>
          </a:p>
          <a:p>
            <a:pPr>
              <a:lnSpc>
                <a:spcPct val="90000"/>
              </a:lnSpc>
              <a:buNone/>
            </a:pPr>
            <a:r>
              <a:rPr lang="en-US" dirty="0" smtClean="0">
                <a:latin typeface="Arial" pitchFamily="34" charset="0"/>
              </a:rPr>
              <a:t>		</a:t>
            </a:r>
            <a:r>
              <a:rPr lang="en-US" b="1" dirty="0" smtClean="0">
                <a:latin typeface="Arial" pitchFamily="34" charset="0"/>
              </a:rPr>
              <a:t>	 		</a:t>
            </a:r>
          </a:p>
          <a:p>
            <a:pPr>
              <a:lnSpc>
                <a:spcPct val="90000"/>
              </a:lnSpc>
              <a:buNone/>
            </a:pPr>
            <a:endParaRPr lang="en-US" b="1" dirty="0">
              <a:latin typeface="Arial" pitchFamily="34" charset="0"/>
            </a:endParaRPr>
          </a:p>
          <a:p>
            <a:pPr>
              <a:lnSpc>
                <a:spcPct val="90000"/>
              </a:lnSpc>
              <a:buNone/>
            </a:pPr>
            <a:endParaRPr lang="en-US" b="1" dirty="0" smtClean="0">
              <a:latin typeface="Arial" pitchFamily="34" charset="0"/>
            </a:endParaRPr>
          </a:p>
          <a:p>
            <a:pPr>
              <a:lnSpc>
                <a:spcPct val="90000"/>
              </a:lnSpc>
              <a:buNone/>
            </a:pPr>
            <a:r>
              <a:rPr lang="en-US" b="1" dirty="0" smtClean="0">
                <a:latin typeface="Arial" pitchFamily="34" charset="0"/>
              </a:rPr>
              <a:t>MARTHA	 					        RUTH</a:t>
            </a:r>
          </a:p>
          <a:p>
            <a:pPr>
              <a:lnSpc>
                <a:spcPct val="90000"/>
              </a:lnSpc>
              <a:buNone/>
            </a:pPr>
            <a:r>
              <a:rPr lang="en-US" b="1" dirty="0">
                <a:latin typeface="Arial" pitchFamily="34" charset="0"/>
              </a:rPr>
              <a:t>	</a:t>
            </a:r>
            <a:r>
              <a:rPr lang="en-US" b="1" dirty="0" smtClean="0">
                <a:latin typeface="Arial" pitchFamily="34" charset="0"/>
              </a:rPr>
              <a:t>			</a:t>
            </a:r>
            <a:endParaRPr lang="en-US" dirty="0" smtClean="0">
              <a:latin typeface="Arial" pitchFamily="34" charset="0"/>
            </a:endParaRPr>
          </a:p>
          <a:p>
            <a:pPr>
              <a:lnSpc>
                <a:spcPct val="90000"/>
              </a:lnSpc>
              <a:buNone/>
            </a:pPr>
            <a:r>
              <a:rPr lang="en-US" b="1" dirty="0" smtClean="0">
                <a:latin typeface="Arial" pitchFamily="34" charset="0"/>
              </a:rPr>
              <a:t>				        </a:t>
            </a:r>
          </a:p>
          <a:p>
            <a:pPr>
              <a:lnSpc>
                <a:spcPct val="90000"/>
              </a:lnSpc>
              <a:buNone/>
            </a:pPr>
            <a:endParaRPr lang="en-US" dirty="0" smtClean="0">
              <a:latin typeface="Arial" pitchFamily="34" charset="0"/>
            </a:endParaRPr>
          </a:p>
          <a:p>
            <a:pPr>
              <a:lnSpc>
                <a:spcPct val="90000"/>
              </a:lnSpc>
              <a:buNone/>
            </a:pPr>
            <a:endParaRPr lang="en-US" b="1" dirty="0" smtClean="0">
              <a:latin typeface="Arial" pitchFamily="34" charset="0"/>
            </a:endParaRPr>
          </a:p>
          <a:p>
            <a:pPr>
              <a:lnSpc>
                <a:spcPct val="90000"/>
              </a:lnSpc>
              <a:buNone/>
            </a:pPr>
            <a:r>
              <a:rPr lang="en-US" b="1" dirty="0" smtClean="0">
                <a:latin typeface="Arial" pitchFamily="34" charset="0"/>
              </a:rPr>
              <a:t>				            ESTHER</a:t>
            </a:r>
            <a:endParaRPr lang="en-US" dirty="0" smtClean="0">
              <a:latin typeface="Arial" pitchFamily="34" charset="0"/>
            </a:endParaRPr>
          </a:p>
          <a:p>
            <a:pPr>
              <a:lnSpc>
                <a:spcPct val="90000"/>
              </a:lnSpc>
              <a:buNone/>
            </a:pPr>
            <a:endParaRPr lang="en-US" dirty="0" smtClean="0">
              <a:latin typeface="Arial" pitchFamily="34" charset="0"/>
            </a:endParaRPr>
          </a:p>
          <a:p>
            <a:pPr>
              <a:lnSpc>
                <a:spcPct val="90000"/>
              </a:lnSpc>
              <a:buNone/>
            </a:pPr>
            <a:r>
              <a:rPr lang="en-US" dirty="0" smtClean="0">
                <a:latin typeface="Arial" pitchFamily="34" charset="0"/>
              </a:rPr>
              <a:t>	</a:t>
            </a:r>
          </a:p>
          <a:p>
            <a:pPr>
              <a:lnSpc>
                <a:spcPct val="90000"/>
              </a:lnSpc>
              <a:buNone/>
            </a:pPr>
            <a:endParaRPr lang="en-US" dirty="0" smtClean="0">
              <a:latin typeface="Arial" pitchFamily="34" charset="0"/>
            </a:endParaRPr>
          </a:p>
          <a:p>
            <a:pPr>
              <a:buNone/>
            </a:pPr>
            <a:endParaRPr lang="en-US" dirty="0"/>
          </a:p>
        </p:txBody>
      </p:sp>
      <p:sp>
        <p:nvSpPr>
          <p:cNvPr id="2" name="Title 1"/>
          <p:cNvSpPr>
            <a:spLocks noGrp="1"/>
          </p:cNvSpPr>
          <p:nvPr>
            <p:ph type="title"/>
          </p:nvPr>
        </p:nvSpPr>
        <p:spPr/>
        <p:txBody>
          <a:bodyPr>
            <a:normAutofit/>
          </a:bodyPr>
          <a:lstStyle/>
          <a:p>
            <a:r>
              <a:rPr lang="en-US" sz="3200" b="1" dirty="0" smtClean="0">
                <a:solidFill>
                  <a:schemeClr val="tx1"/>
                </a:solidFill>
                <a:latin typeface="Arial" pitchFamily="34" charset="0"/>
                <a:cs typeface="Arial" pitchFamily="34" charset="0"/>
              </a:rPr>
              <a:t>DEGREES OF THE ORDER</a:t>
            </a:r>
            <a:endParaRPr lang="en-US" sz="3200" dirty="0">
              <a:solidFill>
                <a:schemeClr val="tx1"/>
              </a:solidFill>
              <a:latin typeface="Arial" pitchFamily="34" charset="0"/>
              <a:cs typeface="Arial" pitchFamily="34" charset="0"/>
            </a:endParaRPr>
          </a:p>
        </p:txBody>
      </p:sp>
      <p:pic>
        <p:nvPicPr>
          <p:cNvPr id="4" name="Picture 4" descr="adah"/>
          <p:cNvPicPr>
            <a:picLocks noChangeAspect="1" noChangeArrowheads="1"/>
          </p:cNvPicPr>
          <p:nvPr/>
        </p:nvPicPr>
        <p:blipFill>
          <a:blip r:embed="rId3" cstate="print"/>
          <a:srcRect/>
          <a:stretch>
            <a:fillRect/>
          </a:stretch>
        </p:blipFill>
        <p:spPr bwMode="auto">
          <a:xfrm>
            <a:off x="5715000" y="2209800"/>
            <a:ext cx="1055687" cy="727075"/>
          </a:xfrm>
          <a:prstGeom prst="rect">
            <a:avLst/>
          </a:prstGeom>
          <a:noFill/>
          <a:ln w="9525">
            <a:noFill/>
            <a:miter lim="800000"/>
            <a:headEnd/>
            <a:tailEnd/>
          </a:ln>
        </p:spPr>
      </p:pic>
      <p:pic>
        <p:nvPicPr>
          <p:cNvPr id="6" name="Picture 6" descr="esther"/>
          <p:cNvPicPr>
            <a:picLocks noChangeAspect="1" noChangeArrowheads="1"/>
          </p:cNvPicPr>
          <p:nvPr/>
        </p:nvPicPr>
        <p:blipFill>
          <a:blip r:embed="rId4" cstate="print"/>
          <a:srcRect/>
          <a:stretch>
            <a:fillRect/>
          </a:stretch>
        </p:blipFill>
        <p:spPr bwMode="auto">
          <a:xfrm>
            <a:off x="3886200" y="5257800"/>
            <a:ext cx="1054100" cy="727075"/>
          </a:xfrm>
          <a:prstGeom prst="rect">
            <a:avLst/>
          </a:prstGeom>
          <a:noFill/>
          <a:ln w="9525">
            <a:noFill/>
            <a:miter lim="800000"/>
            <a:headEnd/>
            <a:tailEnd/>
          </a:ln>
        </p:spPr>
      </p:pic>
      <p:pic>
        <p:nvPicPr>
          <p:cNvPr id="7" name="Picture 7" descr="martha"/>
          <p:cNvPicPr>
            <a:picLocks noChangeAspect="1" noChangeArrowheads="1"/>
          </p:cNvPicPr>
          <p:nvPr/>
        </p:nvPicPr>
        <p:blipFill>
          <a:blip r:embed="rId5" cstate="print"/>
          <a:srcRect/>
          <a:stretch>
            <a:fillRect/>
          </a:stretch>
        </p:blipFill>
        <p:spPr bwMode="auto">
          <a:xfrm>
            <a:off x="1600200" y="3921125"/>
            <a:ext cx="1054100" cy="727075"/>
          </a:xfrm>
          <a:prstGeom prst="rect">
            <a:avLst/>
          </a:prstGeom>
          <a:noFill/>
          <a:ln w="9525">
            <a:noFill/>
            <a:miter lim="800000"/>
            <a:headEnd/>
            <a:tailEnd/>
          </a:ln>
        </p:spPr>
      </p:pic>
      <p:pic>
        <p:nvPicPr>
          <p:cNvPr id="8" name="Picture 8" descr="electa"/>
          <p:cNvPicPr>
            <a:picLocks noChangeAspect="1" noChangeArrowheads="1"/>
          </p:cNvPicPr>
          <p:nvPr/>
        </p:nvPicPr>
        <p:blipFill>
          <a:blip r:embed="rId6" cstate="print"/>
          <a:srcRect/>
          <a:stretch>
            <a:fillRect/>
          </a:stretch>
        </p:blipFill>
        <p:spPr bwMode="auto">
          <a:xfrm>
            <a:off x="1828800" y="2209800"/>
            <a:ext cx="990600" cy="760506"/>
          </a:xfrm>
          <a:prstGeom prst="rect">
            <a:avLst/>
          </a:prstGeom>
          <a:noFill/>
          <a:ln w="9525">
            <a:noFill/>
            <a:miter lim="800000"/>
            <a:headEnd/>
            <a:tailEnd/>
          </a:ln>
        </p:spPr>
      </p:pic>
      <p:sp>
        <p:nvSpPr>
          <p:cNvPr id="9" name="TextBox 8"/>
          <p:cNvSpPr txBox="1"/>
          <p:nvPr/>
        </p:nvSpPr>
        <p:spPr>
          <a:xfrm>
            <a:off x="4419600" y="2438400"/>
            <a:ext cx="1225015" cy="369332"/>
          </a:xfrm>
          <a:prstGeom prst="rect">
            <a:avLst/>
          </a:prstGeom>
          <a:noFill/>
        </p:spPr>
        <p:txBody>
          <a:bodyPr wrap="none" rtlCol="0">
            <a:spAutoFit/>
          </a:bodyPr>
          <a:lstStyle/>
          <a:p>
            <a:r>
              <a:rPr lang="en-US" b="1" i="1" dirty="0" smtClean="0"/>
              <a:t>Daughter</a:t>
            </a:r>
            <a:endParaRPr lang="en-US" b="1" i="1" dirty="0"/>
          </a:p>
        </p:txBody>
      </p:sp>
      <p:sp>
        <p:nvSpPr>
          <p:cNvPr id="10" name="TextBox 9"/>
          <p:cNvSpPr txBox="1"/>
          <p:nvPr/>
        </p:nvSpPr>
        <p:spPr>
          <a:xfrm>
            <a:off x="5181600" y="4126468"/>
            <a:ext cx="914033" cy="369332"/>
          </a:xfrm>
          <a:prstGeom prst="rect">
            <a:avLst/>
          </a:prstGeom>
          <a:noFill/>
        </p:spPr>
        <p:txBody>
          <a:bodyPr wrap="none" rtlCol="0">
            <a:spAutoFit/>
          </a:bodyPr>
          <a:lstStyle/>
          <a:p>
            <a:r>
              <a:rPr lang="en-US" b="1" i="1" dirty="0" smtClean="0"/>
              <a:t>Widow</a:t>
            </a:r>
            <a:endParaRPr lang="en-US" b="1" i="1" dirty="0"/>
          </a:p>
        </p:txBody>
      </p:sp>
      <p:sp>
        <p:nvSpPr>
          <p:cNvPr id="11" name="TextBox 10"/>
          <p:cNvSpPr txBox="1"/>
          <p:nvPr/>
        </p:nvSpPr>
        <p:spPr>
          <a:xfrm>
            <a:off x="4038600" y="6107668"/>
            <a:ext cx="662361" cy="369332"/>
          </a:xfrm>
          <a:prstGeom prst="rect">
            <a:avLst/>
          </a:prstGeom>
          <a:noFill/>
        </p:spPr>
        <p:txBody>
          <a:bodyPr wrap="none" rtlCol="0">
            <a:spAutoFit/>
          </a:bodyPr>
          <a:lstStyle/>
          <a:p>
            <a:r>
              <a:rPr lang="en-US" b="1" i="1" dirty="0" smtClean="0"/>
              <a:t>Wife</a:t>
            </a:r>
            <a:endParaRPr lang="en-US" b="1" i="1" dirty="0"/>
          </a:p>
        </p:txBody>
      </p:sp>
      <p:pic>
        <p:nvPicPr>
          <p:cNvPr id="12" name="Picture 5" descr="ruth"/>
          <p:cNvPicPr>
            <a:picLocks noChangeAspect="1" noChangeArrowheads="1"/>
          </p:cNvPicPr>
          <p:nvPr/>
        </p:nvPicPr>
        <p:blipFill>
          <a:blip r:embed="rId7" cstate="print"/>
          <a:srcRect/>
          <a:stretch>
            <a:fillRect/>
          </a:stretch>
        </p:blipFill>
        <p:spPr bwMode="auto">
          <a:xfrm>
            <a:off x="6172200" y="3921125"/>
            <a:ext cx="1054100" cy="727075"/>
          </a:xfrm>
          <a:prstGeom prst="rect">
            <a:avLst/>
          </a:prstGeom>
          <a:noFill/>
          <a:ln w="9525">
            <a:noFill/>
            <a:miter lim="800000"/>
            <a:headEnd/>
            <a:tailEnd/>
          </a:ln>
        </p:spPr>
      </p:pic>
      <p:sp>
        <p:nvSpPr>
          <p:cNvPr id="13" name="TextBox 12"/>
          <p:cNvSpPr txBox="1"/>
          <p:nvPr/>
        </p:nvSpPr>
        <p:spPr>
          <a:xfrm>
            <a:off x="2667000" y="4112488"/>
            <a:ext cx="803425" cy="369332"/>
          </a:xfrm>
          <a:prstGeom prst="rect">
            <a:avLst/>
          </a:prstGeom>
          <a:noFill/>
        </p:spPr>
        <p:txBody>
          <a:bodyPr wrap="none" rtlCol="0">
            <a:spAutoFit/>
          </a:bodyPr>
          <a:lstStyle/>
          <a:p>
            <a:r>
              <a:rPr lang="en-US" b="1" i="1" dirty="0" smtClean="0"/>
              <a:t>Sister</a:t>
            </a:r>
            <a:endParaRPr lang="en-US" b="1" i="1" dirty="0"/>
          </a:p>
        </p:txBody>
      </p:sp>
      <p:sp>
        <p:nvSpPr>
          <p:cNvPr id="14" name="TextBox 13"/>
          <p:cNvSpPr txBox="1"/>
          <p:nvPr/>
        </p:nvSpPr>
        <p:spPr>
          <a:xfrm>
            <a:off x="2819400" y="2438400"/>
            <a:ext cx="978153" cy="369332"/>
          </a:xfrm>
          <a:prstGeom prst="rect">
            <a:avLst/>
          </a:prstGeom>
          <a:noFill/>
        </p:spPr>
        <p:txBody>
          <a:bodyPr wrap="none" rtlCol="0">
            <a:spAutoFit/>
          </a:bodyPr>
          <a:lstStyle/>
          <a:p>
            <a:r>
              <a:rPr lang="en-US" b="1" i="1" dirty="0" smtClean="0"/>
              <a:t>Mother</a:t>
            </a:r>
            <a:endParaRPr lang="en-US"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20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20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fade">
                                      <p:cBhvr>
                                        <p:cTn id="27"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build="allAtOnce"/>
      <p:bldP spid="11" grpId="0" build="allAtOnce"/>
      <p:bldP spid="13" grpId="0" build="allAtOnce"/>
      <p:bldP spid="14"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1199</TotalTime>
  <Words>3734</Words>
  <Application>Microsoft Office PowerPoint</Application>
  <PresentationFormat>On-screen Show (4:3)</PresentationFormat>
  <Paragraphs>532</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PURPOSE OF TRAINING</vt:lpstr>
      <vt:lpstr>PRINCE HALL GRAND CHAPTER GOALS</vt:lpstr>
      <vt:lpstr>ORDER OF THE EASTERN STARS</vt:lpstr>
      <vt:lpstr>ORIGIN AND GENERAL HISTORY OF THE ADOPTIVE RITE </vt:lpstr>
      <vt:lpstr>ORIGIN AND GENERAL HISTORY OF THE ADOPTIVE RITE cont.</vt:lpstr>
      <vt:lpstr>ORIGIN AND GENERAL HISTORY OF THE ADOPTIVE RITE cont.</vt:lpstr>
      <vt:lpstr>ORIGIN AND HISTORY OF THE ADOPTIVE  RITE AMONG BLACK WOMEN.</vt:lpstr>
      <vt:lpstr>FIVE HEROINES</vt:lpstr>
      <vt:lpstr>DEGREES OF THE ORDER</vt:lpstr>
      <vt:lpstr>BIBLE REFERENCES </vt:lpstr>
      <vt:lpstr>BIBLE REFERENCES</vt:lpstr>
      <vt:lpstr>BIBLE REFERENCES</vt:lpstr>
      <vt:lpstr>BIBLE REFERENCES</vt:lpstr>
      <vt:lpstr>BIBLE REFERENCES</vt:lpstr>
      <vt:lpstr>SYMBOLS OF THE EASTER STAR</vt:lpstr>
      <vt:lpstr>SYMBOLS OF THE EASTER STAR</vt:lpstr>
      <vt:lpstr>NUMBERS 3-5-7</vt:lpstr>
      <vt:lpstr>NUMBERS 3-5-7</vt:lpstr>
      <vt:lpstr>NUMBERS 3-5-7</vt:lpstr>
      <vt:lpstr>NUMBERS 3-5-7</vt:lpstr>
      <vt:lpstr>NUMBERS 3-5-7</vt:lpstr>
      <vt:lpstr>Slide 22</vt:lpstr>
      <vt:lpstr>WORDS TO LIVE BY!</vt:lpstr>
      <vt:lpstr>WORDS TO LIVE BY! cont.</vt:lpstr>
      <vt:lpstr>Slide 25</vt:lpstr>
      <vt:lpstr>????? QUESTIONS ????</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ernestine.pratt</dc:creator>
  <cp:lastModifiedBy>Ernestine</cp:lastModifiedBy>
  <cp:revision>119</cp:revision>
  <dcterms:created xsi:type="dcterms:W3CDTF">2013-03-28T20:16:35Z</dcterms:created>
  <dcterms:modified xsi:type="dcterms:W3CDTF">2013-03-31T05:57:49Z</dcterms:modified>
</cp:coreProperties>
</file>